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12" r:id="rId3"/>
    <p:sldId id="347" r:id="rId4"/>
    <p:sldId id="348" r:id="rId5"/>
    <p:sldId id="346" r:id="rId6"/>
    <p:sldId id="343" r:id="rId7"/>
    <p:sldId id="344" r:id="rId8"/>
    <p:sldId id="317" r:id="rId9"/>
    <p:sldId id="327" r:id="rId10"/>
    <p:sldId id="328" r:id="rId11"/>
    <p:sldId id="329" r:id="rId12"/>
    <p:sldId id="330" r:id="rId13"/>
    <p:sldId id="331" r:id="rId14"/>
    <p:sldId id="320" r:id="rId15"/>
    <p:sldId id="332" r:id="rId16"/>
    <p:sldId id="333" r:id="rId17"/>
    <p:sldId id="334" r:id="rId18"/>
    <p:sldId id="335" r:id="rId19"/>
    <p:sldId id="336" r:id="rId20"/>
    <p:sldId id="337" r:id="rId21"/>
    <p:sldId id="338" r:id="rId22"/>
    <p:sldId id="340" r:id="rId23"/>
    <p:sldId id="341" r:id="rId24"/>
    <p:sldId id="321" r:id="rId25"/>
    <p:sldId id="286" r:id="rId26"/>
  </p:sldIdLst>
  <p:sldSz cx="18288000" cy="10287000"/>
  <p:notesSz cx="6858000" cy="9144000"/>
  <p:embeddedFontLst>
    <p:embeddedFont>
      <p:font typeface="Poppins" pitchFamily="2" charset="77"/>
      <p:regular r:id="rId27"/>
      <p:bold r:id="rId28"/>
      <p:italic r:id="rId29"/>
      <p:boldItalic r:id="rId30"/>
    </p:embeddedFont>
    <p:embeddedFont>
      <p:font typeface="Poppins Bold" pitchFamily="2" charset="77"/>
      <p:regular r:id="rId31"/>
      <p:bold r:id="rId32"/>
    </p:embeddedFont>
    <p:embeddedFont>
      <p:font typeface="Proxima Nova" panose="02000506030000020004" pitchFamily="2" charset="0"/>
      <p:regular r:id="rId33"/>
    </p:embeddedFont>
    <p:embeddedFont>
      <p:font typeface="Proxima Nova Bold" panose="02000506030000020004" pitchFamily="2"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3" autoAdjust="0"/>
  </p:normalViewPr>
  <p:slideViewPr>
    <p:cSldViewPr>
      <p:cViewPr varScale="1">
        <p:scale>
          <a:sx n="68" d="100"/>
          <a:sy n="68" d="100"/>
        </p:scale>
        <p:origin x="124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iJIpcrgEA0" TargetMode="External"/><Relationship Id="rId2" Type="http://schemas.openxmlformats.org/officeDocument/2006/relationships/hyperlink" Target="https://oneworlduv.us4.list-manage.com/track/click?u=4e3bb48175d1a5f823e12225e&amp;id=eb22bd3088&amp;e=db6849c716"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Pd0O-ILQgrVRt7B07A_GoCx1CVhOLOIs_yf_mQkQdr4/edit?tab=t.0" TargetMode="External"/><Relationship Id="rId2" Type="http://schemas.openxmlformats.org/officeDocument/2006/relationships/hyperlink" Target="https://www.youtube.com/shorts/aXyxsIMOtTg"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oneworlduv.com/wp-content/uploads/2025/10/The_Hinge_of_History__AI_Existential_Risk_and_the_Race_for_Su-3.mp3" TargetMode="External"/><Relationship Id="rId2" Type="http://schemas.openxmlformats.org/officeDocument/2006/relationships/hyperlink" Target="https://docs.google.com/document/d/1BaYqyNlxToFgCQ0oYi4jNj6PCRWXOFt5ZTsmgF9llB0/edit?tab=t.0"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64515" y="2539152"/>
            <a:ext cx="6558969" cy="5160226"/>
          </a:xfrm>
          <a:custGeom>
            <a:avLst/>
            <a:gdLst/>
            <a:ahLst/>
            <a:cxnLst/>
            <a:rect l="l" t="t" r="r" b="b"/>
            <a:pathLst>
              <a:path w="6558969" h="5160226">
                <a:moveTo>
                  <a:pt x="0" y="0"/>
                </a:moveTo>
                <a:lnTo>
                  <a:pt x="6558970" y="0"/>
                </a:lnTo>
                <a:lnTo>
                  <a:pt x="6558970" y="5160226"/>
                </a:lnTo>
                <a:lnTo>
                  <a:pt x="0" y="5160226"/>
                </a:lnTo>
                <a:lnTo>
                  <a:pt x="0" y="0"/>
                </a:lnTo>
                <a:close/>
              </a:path>
            </a:pathLst>
          </a:custGeom>
          <a:blipFill>
            <a:blip r:embed="rId2"/>
            <a:stretch>
              <a:fillRect l="-10003" t="-3988" r="-8562" b="-4721"/>
            </a:stretch>
          </a:blipFill>
        </p:spPr>
        <p:txBody>
          <a:bodyPr/>
          <a:lstStyle/>
          <a:p>
            <a:endParaRPr lang="en-US"/>
          </a:p>
        </p:txBody>
      </p:sp>
      <p:sp>
        <p:nvSpPr>
          <p:cNvPr id="3" name="Freeform 3"/>
          <p:cNvSpPr/>
          <p:nvPr/>
        </p:nvSpPr>
        <p:spPr>
          <a:xfrm>
            <a:off x="0" y="9505462"/>
            <a:ext cx="18288000" cy="781538"/>
          </a:xfrm>
          <a:custGeom>
            <a:avLst/>
            <a:gdLst/>
            <a:ahLst/>
            <a:cxnLst/>
            <a:rect l="l" t="t" r="r" b="b"/>
            <a:pathLst>
              <a:path w="18288000" h="781538">
                <a:moveTo>
                  <a:pt x="0" y="0"/>
                </a:moveTo>
                <a:lnTo>
                  <a:pt x="18288000" y="0"/>
                </a:lnTo>
                <a:lnTo>
                  <a:pt x="18288000" y="781538"/>
                </a:lnTo>
                <a:lnTo>
                  <a:pt x="0" y="781538"/>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0" y="0"/>
            <a:ext cx="18288000" cy="2369564"/>
            <a:chOff x="0" y="0"/>
            <a:chExt cx="4143172" cy="536828"/>
          </a:xfrm>
        </p:grpSpPr>
        <p:sp>
          <p:nvSpPr>
            <p:cNvPr id="5" name="Freeform 5"/>
            <p:cNvSpPr/>
            <p:nvPr/>
          </p:nvSpPr>
          <p:spPr>
            <a:xfrm>
              <a:off x="0" y="0"/>
              <a:ext cx="4143172" cy="536828"/>
            </a:xfrm>
            <a:custGeom>
              <a:avLst/>
              <a:gdLst/>
              <a:ahLst/>
              <a:cxnLst/>
              <a:rect l="l" t="t" r="r" b="b"/>
              <a:pathLst>
                <a:path w="4143172" h="536828">
                  <a:moveTo>
                    <a:pt x="0" y="0"/>
                  </a:moveTo>
                  <a:lnTo>
                    <a:pt x="4143172" y="0"/>
                  </a:lnTo>
                  <a:lnTo>
                    <a:pt x="4143172" y="536828"/>
                  </a:lnTo>
                  <a:lnTo>
                    <a:pt x="0" y="536828"/>
                  </a:lnTo>
                  <a:close/>
                </a:path>
              </a:pathLst>
            </a:custGeom>
            <a:solidFill>
              <a:srgbClr val="438CC8"/>
            </a:solidFill>
          </p:spPr>
          <p:txBody>
            <a:bodyPr/>
            <a:lstStyle/>
            <a:p>
              <a:endParaRPr lang="en-US"/>
            </a:p>
          </p:txBody>
        </p:sp>
        <p:sp>
          <p:nvSpPr>
            <p:cNvPr id="6" name="TextBox 6"/>
            <p:cNvSpPr txBox="1"/>
            <p:nvPr/>
          </p:nvSpPr>
          <p:spPr>
            <a:xfrm>
              <a:off x="0" y="-38100"/>
              <a:ext cx="4143172" cy="57492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42501" y="238132"/>
            <a:ext cx="17278072" cy="1362062"/>
          </a:xfrm>
          <a:prstGeom prst="rect">
            <a:avLst/>
          </a:prstGeom>
        </p:spPr>
        <p:txBody>
          <a:bodyPr lIns="0" tIns="0" rIns="0" bIns="0" rtlCol="0" anchor="t">
            <a:spAutoFit/>
          </a:bodyPr>
          <a:lstStyle/>
          <a:p>
            <a:pPr marL="0" lvl="0" indent="0" algn="ctr">
              <a:lnSpc>
                <a:spcPts val="10500"/>
              </a:lnSpc>
              <a:spcBef>
                <a:spcPct val="0"/>
              </a:spcBef>
            </a:pPr>
            <a:r>
              <a:rPr lang="en-US" sz="7500" b="1">
                <a:solidFill>
                  <a:srgbClr val="FFFFFF"/>
                </a:solidFill>
                <a:latin typeface="Poppins Bold"/>
                <a:ea typeface="Poppins Bold"/>
                <a:cs typeface="Poppins Bold"/>
                <a:sym typeface="Poppins Bold"/>
              </a:rPr>
              <a:t>FUTURE READY STARTS HERE...</a:t>
            </a:r>
          </a:p>
        </p:txBody>
      </p:sp>
      <p:sp>
        <p:nvSpPr>
          <p:cNvPr id="8" name="TextBox 8"/>
          <p:cNvSpPr txBox="1"/>
          <p:nvPr/>
        </p:nvSpPr>
        <p:spPr>
          <a:xfrm>
            <a:off x="1756818" y="8126170"/>
            <a:ext cx="15289645" cy="819150"/>
          </a:xfrm>
          <a:prstGeom prst="rect">
            <a:avLst/>
          </a:prstGeom>
        </p:spPr>
        <p:txBody>
          <a:bodyPr lIns="0" tIns="0" rIns="0" bIns="0" rtlCol="0" anchor="t">
            <a:spAutoFit/>
          </a:bodyPr>
          <a:lstStyle/>
          <a:p>
            <a:pPr algn="ctr">
              <a:lnSpc>
                <a:spcPts val="6300"/>
              </a:lnSpc>
            </a:pPr>
            <a:r>
              <a:rPr lang="en-US" sz="4500">
                <a:solidFill>
                  <a:srgbClr val="6D6E71"/>
                </a:solidFill>
                <a:latin typeface="Poppins"/>
                <a:ea typeface="Poppins"/>
                <a:cs typeface="Poppins"/>
                <a:sym typeface="Poppins"/>
              </a:rPr>
              <a:t>...empowering Youth for a Rapidly Changing World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2837E-B7F2-9A2D-6607-7AAF776851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BCB6874-3E87-0BFD-8EBF-7FF64C943D0A}"/>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0270955B-1FCC-E815-8AE2-6200F9CA6898}"/>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8C9CE828-9301-652F-2ECA-0BEAD32A7CA5}"/>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99E17DFE-8621-6565-F4C4-7FE792FC1E93}"/>
              </a:ext>
            </a:extLst>
          </p:cNvPr>
          <p:cNvSpPr txBox="1"/>
          <p:nvPr/>
        </p:nvSpPr>
        <p:spPr>
          <a:xfrm>
            <a:off x="592275" y="374650"/>
            <a:ext cx="12918557" cy="388760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Living at the Hinge of History</a:t>
            </a:r>
          </a:p>
          <a:p>
            <a:pPr algn="ctr">
              <a:lnSpc>
                <a:spcPts val="7699"/>
              </a:lnSpc>
            </a:pPr>
            <a:r>
              <a:rPr lang="en-US" sz="2800" dirty="0">
                <a:solidFill>
                  <a:srgbClr val="FFFFFF"/>
                </a:solidFill>
                <a:latin typeface="Poppins"/>
                <a:ea typeface="Poppins"/>
                <a:cs typeface="Poppins"/>
                <a:sym typeface="Poppins"/>
              </a:rPr>
              <a:t>Derek Parfit Oxford Union Speech 2015 </a:t>
            </a:r>
          </a:p>
          <a:p>
            <a:pPr algn="ctr">
              <a:lnSpc>
                <a:spcPts val="7699"/>
              </a:lnSpc>
            </a:pPr>
            <a:endParaRPr lang="en-US" sz="4800" dirty="0">
              <a:solidFill>
                <a:srgbClr val="FFFFFF"/>
              </a:solidFill>
              <a:latin typeface="Poppins"/>
              <a:ea typeface="Poppins"/>
              <a:cs typeface="Poppins"/>
              <a:sym typeface="Poppins"/>
            </a:endParaRPr>
          </a:p>
          <a:p>
            <a:pPr algn="ctr">
              <a:lnSpc>
                <a:spcPts val="7699"/>
              </a:lnSpc>
            </a:pPr>
            <a:endParaRPr lang="en-US" sz="4800" dirty="0">
              <a:solidFill>
                <a:srgbClr val="FFFFFF"/>
              </a:solidFill>
              <a:latin typeface="Poppins"/>
              <a:ea typeface="Poppins"/>
              <a:cs typeface="Poppins"/>
              <a:sym typeface="Poppins"/>
            </a:endParaRPr>
          </a:p>
        </p:txBody>
      </p:sp>
      <p:sp>
        <p:nvSpPr>
          <p:cNvPr id="6" name="TextBox 6">
            <a:extLst>
              <a:ext uri="{FF2B5EF4-FFF2-40B4-BE49-F238E27FC236}">
                <a16:creationId xmlns:a16="http://schemas.microsoft.com/office/drawing/2014/main" id="{91CED267-1BD2-9B38-58CC-D93AC135C8C2}"/>
              </a:ext>
            </a:extLst>
          </p:cNvPr>
          <p:cNvSpPr txBox="1"/>
          <p:nvPr/>
        </p:nvSpPr>
        <p:spPr>
          <a:xfrm>
            <a:off x="1295400" y="2705100"/>
            <a:ext cx="14877803" cy="6586418"/>
          </a:xfrm>
          <a:prstGeom prst="rect">
            <a:avLst/>
          </a:prstGeom>
        </p:spPr>
        <p:txBody>
          <a:bodyPr lIns="0" tIns="0" rIns="0" bIns="0" rtlCol="0" anchor="t">
            <a:spAutoFit/>
          </a:bodyPr>
          <a:lstStyle/>
          <a:p>
            <a:pPr rtl="0"/>
            <a:endParaRPr lang="en-US" sz="2800" dirty="0">
              <a:solidFill>
                <a:srgbClr val="000000"/>
              </a:solidFill>
              <a:latin typeface="Arial" panose="020B0604020202020204" pitchFamily="34" charset="0"/>
            </a:endParaRPr>
          </a:p>
          <a:p>
            <a:pPr rtl="0"/>
            <a:r>
              <a:rPr lang="en-US" sz="4000" b="0" i="0" u="none" strike="noStrike" dirty="0">
                <a:solidFill>
                  <a:srgbClr val="000000"/>
                </a:solidFill>
                <a:effectLst/>
                <a:latin typeface="Arial" panose="020B0604020202020204" pitchFamily="34" charset="0"/>
              </a:rPr>
              <a:t>(The reason) why this may be the critical period in the history of the universe is we are the only rational intelligent beings, </a:t>
            </a:r>
            <a:r>
              <a:rPr lang="en-US" sz="4000" b="1" i="0" u="none" strike="noStrike" dirty="0">
                <a:solidFill>
                  <a:srgbClr val="000000"/>
                </a:solidFill>
                <a:effectLst/>
                <a:latin typeface="Arial" panose="020B0604020202020204" pitchFamily="34" charset="0"/>
              </a:rPr>
              <a:t>its only we who might provide the origin of what would then become a galaxy-wide civilization, which lasted for billions of years, and in which life was much better than it is for most human beings.</a:t>
            </a:r>
            <a:r>
              <a:rPr lang="en-US" sz="4000" b="0" i="0" u="none" strike="noStrike" dirty="0">
                <a:solidFill>
                  <a:srgbClr val="000000"/>
                </a:solidFill>
                <a:effectLst/>
                <a:latin typeface="Arial" panose="020B0604020202020204" pitchFamily="34" charset="0"/>
              </a:rPr>
              <a:t>  </a:t>
            </a:r>
          </a:p>
          <a:p>
            <a:pPr rtl="0"/>
            <a:endParaRPr lang="en-US" sz="4000" dirty="0">
              <a:solidFill>
                <a:srgbClr val="000000"/>
              </a:solidFill>
              <a:latin typeface="Arial" panose="020B0604020202020204" pitchFamily="34" charset="0"/>
            </a:endParaRPr>
          </a:p>
          <a:p>
            <a:pPr rtl="0"/>
            <a:r>
              <a:rPr lang="en-US" sz="4000" b="1" i="0" u="none" strike="noStrike" dirty="0">
                <a:solidFill>
                  <a:srgbClr val="000000"/>
                </a:solidFill>
                <a:effectLst/>
                <a:latin typeface="Arial" panose="020B0604020202020204" pitchFamily="34" charset="0"/>
              </a:rPr>
              <a:t>Well, if you look at the scale there is between human history so far and what could come about, its enormous.  And what’s critical is that we could blow it, we could end it.”</a:t>
            </a:r>
            <a:endParaRPr lang="en-US" sz="4000" b="0" dirty="0">
              <a:effectLst/>
            </a:endParaRPr>
          </a:p>
        </p:txBody>
      </p:sp>
      <p:sp>
        <p:nvSpPr>
          <p:cNvPr id="7" name="Freeform 7">
            <a:extLst>
              <a:ext uri="{FF2B5EF4-FFF2-40B4-BE49-F238E27FC236}">
                <a16:creationId xmlns:a16="http://schemas.microsoft.com/office/drawing/2014/main" id="{BE41DA49-95ED-59AD-5692-4E5F0D5DE75C}"/>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58156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A2F2-227F-B17D-399E-E13E314D7E4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0D6375-A623-6797-A79C-A284FA251094}"/>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CCA6B614-7C6F-D0E7-9B22-3A5EC816F518}"/>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97987282-A12A-FD5E-EED5-057E93D29A5F}"/>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BABB7ECA-B2D8-1828-5F37-FED3D6A70539}"/>
              </a:ext>
            </a:extLst>
          </p:cNvPr>
          <p:cNvSpPr txBox="1"/>
          <p:nvPr/>
        </p:nvSpPr>
        <p:spPr>
          <a:xfrm>
            <a:off x="592275" y="374650"/>
            <a:ext cx="12918557" cy="191270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Living at the Most Important Time </a:t>
            </a:r>
          </a:p>
          <a:p>
            <a:pPr algn="ctr">
              <a:lnSpc>
                <a:spcPts val="7699"/>
              </a:lnSpc>
            </a:pPr>
            <a:r>
              <a:rPr lang="en-US" sz="4800" dirty="0">
                <a:solidFill>
                  <a:srgbClr val="FFFFFF"/>
                </a:solidFill>
                <a:latin typeface="Poppins"/>
                <a:ea typeface="Poppins"/>
                <a:cs typeface="Poppins"/>
                <a:sym typeface="Poppins"/>
              </a:rPr>
              <a:t>Since the Big Bang!! </a:t>
            </a:r>
          </a:p>
        </p:txBody>
      </p:sp>
      <p:sp>
        <p:nvSpPr>
          <p:cNvPr id="6" name="TextBox 6">
            <a:extLst>
              <a:ext uri="{FF2B5EF4-FFF2-40B4-BE49-F238E27FC236}">
                <a16:creationId xmlns:a16="http://schemas.microsoft.com/office/drawing/2014/main" id="{80881D47-A781-76E7-4158-57441FA40BF3}"/>
              </a:ext>
            </a:extLst>
          </p:cNvPr>
          <p:cNvSpPr txBox="1"/>
          <p:nvPr/>
        </p:nvSpPr>
        <p:spPr>
          <a:xfrm>
            <a:off x="914400" y="3238500"/>
            <a:ext cx="16002000" cy="4431983"/>
          </a:xfrm>
          <a:prstGeom prst="rect">
            <a:avLst/>
          </a:prstGeom>
        </p:spPr>
        <p:txBody>
          <a:bodyPr wrap="square" lIns="0" tIns="0" rIns="0" bIns="0" rtlCol="0" anchor="t">
            <a:spAutoFit/>
          </a:bodyPr>
          <a:lstStyle/>
          <a:p>
            <a:pPr rtl="0"/>
            <a:r>
              <a:rPr lang="en-US" sz="3600" b="0" i="0" u="none" strike="noStrike" dirty="0">
                <a:solidFill>
                  <a:srgbClr val="000000"/>
                </a:solidFill>
                <a:effectLst/>
                <a:latin typeface="Arial" panose="020B0604020202020204" pitchFamily="34" charset="0"/>
              </a:rPr>
              <a:t>”It may not be absurd hyperbole - indeed, it may not be an overstatement - to assert that the most crucial location in space and time (apart from the big bang itself) could be here and now. </a:t>
            </a:r>
          </a:p>
          <a:p>
            <a:pPr rtl="0"/>
            <a:endParaRPr lang="en-US" sz="3600" dirty="0">
              <a:solidFill>
                <a:srgbClr val="000000"/>
              </a:solidFill>
              <a:latin typeface="Arial" panose="020B0604020202020204" pitchFamily="34" charset="0"/>
            </a:endParaRPr>
          </a:p>
          <a:p>
            <a:pPr rtl="0"/>
            <a:r>
              <a:rPr lang="en-US" sz="3600" i="1" u="none" strike="noStrike" dirty="0">
                <a:solidFill>
                  <a:srgbClr val="000000"/>
                </a:solidFill>
                <a:effectLst/>
                <a:latin typeface="Arial" panose="020B0604020202020204" pitchFamily="34" charset="0"/>
              </a:rPr>
              <a:t>Sir Martin Rees, in his 2003 book Our Final Century  </a:t>
            </a:r>
          </a:p>
          <a:p>
            <a:pPr rtl="0"/>
            <a:r>
              <a:rPr lang="en-US" sz="3600" i="1" u="none" strike="noStrike" dirty="0">
                <a:solidFill>
                  <a:srgbClr val="000000"/>
                </a:solidFill>
                <a:effectLst/>
                <a:latin typeface="Arial" panose="020B0604020202020204" pitchFamily="34" charset="0"/>
              </a:rPr>
              <a:t>Former President of the Royal Society of Scienc</a:t>
            </a:r>
            <a:r>
              <a:rPr lang="en-US" sz="3600" i="1" dirty="0">
                <a:solidFill>
                  <a:srgbClr val="000000"/>
                </a:solidFill>
                <a:latin typeface="Arial" panose="020B0604020202020204" pitchFamily="34" charset="0"/>
              </a:rPr>
              <a:t>e and  Astronomer Royal </a:t>
            </a:r>
            <a:endParaRPr lang="en-US" sz="3600" i="1" u="none" strike="noStrike" dirty="0">
              <a:solidFill>
                <a:srgbClr val="000000"/>
              </a:solidFill>
              <a:effectLst/>
              <a:latin typeface="Arial" panose="020B0604020202020204" pitchFamily="34" charset="0"/>
            </a:endParaRPr>
          </a:p>
          <a:p>
            <a:pPr rtl="0"/>
            <a:endParaRPr lang="en-US" sz="3600" dirty="0">
              <a:solidFill>
                <a:srgbClr val="000000"/>
              </a:solidFill>
              <a:latin typeface="Arial" panose="020B0604020202020204" pitchFamily="34" charset="0"/>
            </a:endParaRPr>
          </a:p>
          <a:p>
            <a:pPr rtl="0"/>
            <a:r>
              <a:rPr lang="en-US" sz="3600" b="1" dirty="0">
                <a:solidFill>
                  <a:srgbClr val="000000"/>
                </a:solidFill>
                <a:latin typeface="Arial" panose="020B0604020202020204" pitchFamily="34" charset="0"/>
              </a:rPr>
              <a:t>“</a:t>
            </a:r>
          </a:p>
        </p:txBody>
      </p:sp>
      <p:sp>
        <p:nvSpPr>
          <p:cNvPr id="7" name="Freeform 7">
            <a:extLst>
              <a:ext uri="{FF2B5EF4-FFF2-40B4-BE49-F238E27FC236}">
                <a16:creationId xmlns:a16="http://schemas.microsoft.com/office/drawing/2014/main" id="{80825662-B1AE-9F0B-375B-D2F394F05E9B}"/>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45283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F5C57-AFBB-0AE6-1A81-2E617315C6C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DEFF13-5A86-9A7C-9456-3F6E51176B9D}"/>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E5BB38C3-1477-36CA-F79D-5CA9C57E7317}"/>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C3DE88AF-2A57-E2D0-3F7B-94B934287BF2}"/>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FB428B55-69EF-DEF0-32FE-17B63A91B019}"/>
              </a:ext>
            </a:extLst>
          </p:cNvPr>
          <p:cNvSpPr txBox="1"/>
          <p:nvPr/>
        </p:nvSpPr>
        <p:spPr>
          <a:xfrm>
            <a:off x="592275" y="374650"/>
            <a:ext cx="12918557" cy="92525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Our Cosmic Choice </a:t>
            </a:r>
          </a:p>
        </p:txBody>
      </p:sp>
      <p:sp>
        <p:nvSpPr>
          <p:cNvPr id="6" name="TextBox 6">
            <a:extLst>
              <a:ext uri="{FF2B5EF4-FFF2-40B4-BE49-F238E27FC236}">
                <a16:creationId xmlns:a16="http://schemas.microsoft.com/office/drawing/2014/main" id="{DF4C868F-1E34-071E-3E5D-85C3EC84FDA1}"/>
              </a:ext>
            </a:extLst>
          </p:cNvPr>
          <p:cNvSpPr txBox="1"/>
          <p:nvPr/>
        </p:nvSpPr>
        <p:spPr>
          <a:xfrm>
            <a:off x="914400" y="2705100"/>
            <a:ext cx="16078200" cy="6647974"/>
          </a:xfrm>
          <a:prstGeom prst="rect">
            <a:avLst/>
          </a:prstGeom>
        </p:spPr>
        <p:txBody>
          <a:bodyPr wrap="square" lIns="0" tIns="0" rIns="0" bIns="0" rtlCol="0" anchor="t">
            <a:spAutoFit/>
          </a:bodyPr>
          <a:lstStyle/>
          <a:p>
            <a:pPr rtl="0"/>
            <a:r>
              <a:rPr lang="en-US" sz="3600" b="0" u="none" strike="noStrike" dirty="0">
                <a:solidFill>
                  <a:srgbClr val="000000"/>
                </a:solidFill>
                <a:effectLst/>
                <a:latin typeface="Arial" panose="020B0604020202020204" pitchFamily="34" charset="0"/>
              </a:rPr>
              <a:t>“Our choices and actions could ensure the perpetual future of life (not just on Earth, but far beyond it too). </a:t>
            </a:r>
          </a:p>
          <a:p>
            <a:pPr rtl="0"/>
            <a:br>
              <a:rPr lang="en-US" sz="3600" dirty="0"/>
            </a:br>
            <a:r>
              <a:rPr lang="en-US" sz="3600" b="0" u="none" strike="noStrike" dirty="0">
                <a:solidFill>
                  <a:srgbClr val="000000"/>
                </a:solidFill>
                <a:effectLst/>
                <a:latin typeface="Arial" panose="020B0604020202020204" pitchFamily="34" charset="0"/>
              </a:rPr>
              <a:t>Or in contrast, through malign intent or misadventure, twenty-first century technology could jeopardize life’s potential, foreclosing its human and posthuman future.  </a:t>
            </a:r>
          </a:p>
          <a:p>
            <a:pPr rtl="0"/>
            <a:endParaRPr lang="en-US" sz="3600" dirty="0">
              <a:solidFill>
                <a:srgbClr val="000000"/>
              </a:solidFill>
              <a:latin typeface="Arial" panose="020B0604020202020204" pitchFamily="34" charset="0"/>
            </a:endParaRPr>
          </a:p>
          <a:p>
            <a:pPr rtl="0"/>
            <a:r>
              <a:rPr lang="en-US" sz="3600" b="0" u="none" strike="noStrike" dirty="0">
                <a:solidFill>
                  <a:srgbClr val="000000"/>
                </a:solidFill>
                <a:effectLst/>
                <a:latin typeface="Arial" panose="020B0604020202020204" pitchFamily="34" charset="0"/>
              </a:rPr>
              <a:t>What happens here on Earth, in this century, could conceivably make the difference between a near eternity filled with ever more complex and subtle forms of life and one filled with nothing but base matter. ”</a:t>
            </a:r>
          </a:p>
          <a:p>
            <a:pPr rtl="0"/>
            <a:endParaRPr lang="en-US" sz="3600" b="0" u="none" strike="noStrike" dirty="0">
              <a:solidFill>
                <a:srgbClr val="000000"/>
              </a:solidFill>
              <a:effectLst/>
              <a:latin typeface="Arial" panose="020B0604020202020204" pitchFamily="34" charset="0"/>
            </a:endParaRPr>
          </a:p>
          <a:p>
            <a:pPr rtl="0"/>
            <a:r>
              <a:rPr lang="en-US" sz="3600" i="1" dirty="0">
                <a:solidFill>
                  <a:srgbClr val="000000"/>
                </a:solidFill>
                <a:latin typeface="Arial" panose="020B0604020202020204" pitchFamily="34" charset="0"/>
              </a:rPr>
              <a:t>Sir Martin Rees: Our Final Century</a:t>
            </a:r>
            <a:endParaRPr lang="en-US" sz="3600" b="0" i="1" dirty="0">
              <a:effectLst/>
            </a:endParaRPr>
          </a:p>
        </p:txBody>
      </p:sp>
      <p:sp>
        <p:nvSpPr>
          <p:cNvPr id="7" name="Freeform 7">
            <a:extLst>
              <a:ext uri="{FF2B5EF4-FFF2-40B4-BE49-F238E27FC236}">
                <a16:creationId xmlns:a16="http://schemas.microsoft.com/office/drawing/2014/main" id="{90038F4D-913B-E260-72FB-3A815730843F}"/>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33870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77803-E29C-8164-E445-85BBE5359A0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2CD952-BCE8-EEEB-B71E-4A60DFEFE058}"/>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B5C3C04E-AD72-7B53-E163-5143DDBE1094}"/>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0CF36639-CA70-6115-4C4C-C31CDA5969B7}"/>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39F10F0B-74EB-532E-7388-E182532F117A}"/>
              </a:ext>
            </a:extLst>
          </p:cNvPr>
          <p:cNvSpPr txBox="1"/>
          <p:nvPr/>
        </p:nvSpPr>
        <p:spPr>
          <a:xfrm>
            <a:off x="592275" y="374650"/>
            <a:ext cx="12918557" cy="191270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Our Cosmic Choice </a:t>
            </a:r>
          </a:p>
          <a:p>
            <a:pPr algn="ctr">
              <a:lnSpc>
                <a:spcPts val="7699"/>
              </a:lnSpc>
            </a:pPr>
            <a:r>
              <a:rPr lang="en-US" sz="4000" dirty="0">
                <a:solidFill>
                  <a:srgbClr val="FFFFFF"/>
                </a:solidFill>
                <a:latin typeface="Poppins"/>
                <a:ea typeface="Poppins"/>
                <a:cs typeface="Poppins"/>
                <a:sym typeface="Poppins"/>
              </a:rPr>
              <a:t>Doomsday Clock: Going the Wrong Way</a:t>
            </a:r>
          </a:p>
        </p:txBody>
      </p:sp>
      <p:sp>
        <p:nvSpPr>
          <p:cNvPr id="6" name="TextBox 6">
            <a:extLst>
              <a:ext uri="{FF2B5EF4-FFF2-40B4-BE49-F238E27FC236}">
                <a16:creationId xmlns:a16="http://schemas.microsoft.com/office/drawing/2014/main" id="{DEE6F2CD-4D79-1190-0880-C49F9769069D}"/>
              </a:ext>
            </a:extLst>
          </p:cNvPr>
          <p:cNvSpPr txBox="1"/>
          <p:nvPr/>
        </p:nvSpPr>
        <p:spPr>
          <a:xfrm>
            <a:off x="914400" y="2705100"/>
            <a:ext cx="16078200" cy="7017306"/>
          </a:xfrm>
          <a:prstGeom prst="rect">
            <a:avLst/>
          </a:prstGeom>
        </p:spPr>
        <p:txBody>
          <a:bodyPr wrap="square" lIns="0" tIns="0" rIns="0" bIns="0" rtlCol="0" anchor="t">
            <a:spAutoFit/>
          </a:bodyPr>
          <a:lstStyle/>
          <a:p>
            <a:pPr rtl="0"/>
            <a:r>
              <a:rPr lang="en-US" sz="3600" b="0" u="none" strike="noStrike" dirty="0">
                <a:solidFill>
                  <a:srgbClr val="000000"/>
                </a:solidFill>
                <a:effectLst/>
                <a:latin typeface="Arial" panose="020B0604020202020204" pitchFamily="34" charset="0"/>
              </a:rPr>
              <a:t>One Independent Measure of the Existential Risks we Face Comes from an Organization In Part Created by </a:t>
            </a:r>
            <a:r>
              <a:rPr lang="en-US" sz="3600" b="0" u="none" strike="noStrike" dirty="0" err="1">
                <a:solidFill>
                  <a:srgbClr val="000000"/>
                </a:solidFill>
                <a:effectLst/>
                <a:latin typeface="Arial" panose="020B0604020202020204" pitchFamily="34" charset="0"/>
              </a:rPr>
              <a:t>Eintein</a:t>
            </a:r>
            <a:r>
              <a:rPr lang="en-US" sz="3600" b="0" u="none" strike="noStrike" dirty="0">
                <a:solidFill>
                  <a:srgbClr val="000000"/>
                </a:solidFill>
                <a:effectLst/>
                <a:latin typeface="Arial" panose="020B0604020202020204" pitchFamily="34" charset="0"/>
              </a:rPr>
              <a:t> and Oppenheimer the Bulletin of the Atomic Scientists. </a:t>
            </a:r>
          </a:p>
          <a:p>
            <a:pPr rtl="0"/>
            <a:endParaRPr lang="en-US" sz="3600" dirty="0">
              <a:solidFill>
                <a:srgbClr val="000000"/>
              </a:solidFill>
              <a:latin typeface="Arial" panose="020B0604020202020204" pitchFamily="34" charset="0"/>
            </a:endParaRPr>
          </a:p>
          <a:p>
            <a:pPr rtl="0"/>
            <a:r>
              <a:rPr lang="en-US" sz="3600" dirty="0">
                <a:solidFill>
                  <a:srgbClr val="000000"/>
                </a:solidFill>
                <a:latin typeface="Arial" panose="020B0604020202020204" pitchFamily="34" charset="0"/>
              </a:rPr>
              <a:t>According to the Bulletin Our World is 5x More likely To Bring an End to Human Civilization than When Lord Rees’ Book Was Published </a:t>
            </a:r>
          </a:p>
          <a:p>
            <a:pPr rtl="0"/>
            <a:endParaRPr lang="en-US" sz="3600" dirty="0">
              <a:solidFill>
                <a:srgbClr val="000000"/>
              </a:solidFill>
              <a:latin typeface="Arial" panose="020B0604020202020204" pitchFamily="34" charset="0"/>
            </a:endParaRPr>
          </a:p>
          <a:p>
            <a:r>
              <a:rPr lang="en-US" sz="3600" dirty="0">
                <a:solidFill>
                  <a:srgbClr val="000000"/>
                </a:solidFill>
                <a:latin typeface="Arial" panose="020B0604020202020204" pitchFamily="34" charset="0"/>
              </a:rPr>
              <a:t> This Year the Bulletin Moved the Doomsday Clock to 85 Seconds to Midnight More Dangerous Than at Any Time in Human history.  </a:t>
            </a:r>
          </a:p>
          <a:p>
            <a:endParaRPr lang="en-US" sz="3600" i="1" dirty="0">
              <a:solidFill>
                <a:srgbClr val="000000"/>
              </a:solidFill>
              <a:latin typeface="Arial" panose="020B0604020202020204" pitchFamily="34" charset="0"/>
            </a:endParaRPr>
          </a:p>
          <a:p>
            <a:r>
              <a:rPr lang="en-US" sz="3200" i="1" dirty="0">
                <a:solidFill>
                  <a:srgbClr val="000000"/>
                </a:solidFill>
                <a:latin typeface="Arial" panose="020B0604020202020204" pitchFamily="34" charset="0"/>
              </a:rPr>
              <a:t>You can read their statement here</a:t>
            </a:r>
            <a:r>
              <a:rPr lang="en-US" sz="3600" i="1" dirty="0">
                <a:solidFill>
                  <a:srgbClr val="000000"/>
                </a:solidFill>
                <a:latin typeface="Arial" panose="020B0604020202020204" pitchFamily="34" charset="0"/>
              </a:rPr>
              <a:t>:  </a:t>
            </a:r>
            <a:r>
              <a:rPr lang="en-US" sz="2400" dirty="0">
                <a:solidFill>
                  <a:srgbClr val="000000"/>
                </a:solidFill>
                <a:latin typeface="Arial" panose="020B0604020202020204" pitchFamily="34" charset="0"/>
              </a:rPr>
              <a:t>https://</a:t>
            </a:r>
            <a:r>
              <a:rPr lang="en-US" sz="2400" dirty="0" err="1">
                <a:solidFill>
                  <a:srgbClr val="000000"/>
                </a:solidFill>
                <a:latin typeface="Arial" panose="020B0604020202020204" pitchFamily="34" charset="0"/>
              </a:rPr>
              <a:t>thebulletin.org</a:t>
            </a:r>
            <a:r>
              <a:rPr lang="en-US" sz="2400" dirty="0">
                <a:solidFill>
                  <a:srgbClr val="000000"/>
                </a:solidFill>
                <a:latin typeface="Arial" panose="020B0604020202020204" pitchFamily="34" charset="0"/>
              </a:rPr>
              <a:t>/wp-content/uploads/2026/01/2026-Doomsday-Clock-Statement.pdf</a:t>
            </a:r>
          </a:p>
          <a:p>
            <a:pPr rtl="0"/>
            <a:endParaRPr lang="en-US" sz="3600" i="1" dirty="0">
              <a:solidFill>
                <a:srgbClr val="000000"/>
              </a:solidFill>
              <a:latin typeface="Arial" panose="020B0604020202020204" pitchFamily="34" charset="0"/>
            </a:endParaRPr>
          </a:p>
        </p:txBody>
      </p:sp>
      <p:sp>
        <p:nvSpPr>
          <p:cNvPr id="7" name="Freeform 7">
            <a:extLst>
              <a:ext uri="{FF2B5EF4-FFF2-40B4-BE49-F238E27FC236}">
                <a16:creationId xmlns:a16="http://schemas.microsoft.com/office/drawing/2014/main" id="{C45D5931-148E-56D5-C13E-26F1AAE30524}"/>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08792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3B959-6302-8DFB-7DE1-9E01EA3E2D1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62A99BB-84AD-0C0C-F45C-921222614985}"/>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130429C3-AC2B-E75F-8F83-DED1187B132C}"/>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9E1B9752-EBE7-11BD-F1DB-71667004FB61}"/>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72245130-476C-D3AE-8A3E-E6E71B601988}"/>
              </a:ext>
            </a:extLst>
          </p:cNvPr>
          <p:cNvSpPr txBox="1"/>
          <p:nvPr/>
        </p:nvSpPr>
        <p:spPr>
          <a:xfrm>
            <a:off x="592275" y="374650"/>
            <a:ext cx="12918557" cy="191270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Deep Utopia: Living Into a Solved World?</a:t>
            </a:r>
          </a:p>
          <a:p>
            <a:pPr algn="ctr">
              <a:lnSpc>
                <a:spcPts val="7699"/>
              </a:lnSpc>
            </a:pPr>
            <a:r>
              <a:rPr lang="en-US" sz="4800" dirty="0">
                <a:solidFill>
                  <a:srgbClr val="FFFFFF"/>
                </a:solidFill>
                <a:latin typeface="Poppins"/>
                <a:ea typeface="Poppins"/>
                <a:cs typeface="Poppins"/>
                <a:sym typeface="Poppins"/>
              </a:rPr>
              <a:t>Sustainable Super Abundance</a:t>
            </a:r>
          </a:p>
        </p:txBody>
      </p:sp>
      <p:sp>
        <p:nvSpPr>
          <p:cNvPr id="6" name="TextBox 6">
            <a:extLst>
              <a:ext uri="{FF2B5EF4-FFF2-40B4-BE49-F238E27FC236}">
                <a16:creationId xmlns:a16="http://schemas.microsoft.com/office/drawing/2014/main" id="{711735D4-9562-505C-30C0-D9A7C5819D3D}"/>
              </a:ext>
            </a:extLst>
          </p:cNvPr>
          <p:cNvSpPr txBox="1"/>
          <p:nvPr/>
        </p:nvSpPr>
        <p:spPr>
          <a:xfrm>
            <a:off x="1295400" y="2705100"/>
            <a:ext cx="14877803" cy="6032421"/>
          </a:xfrm>
          <a:prstGeom prst="rect">
            <a:avLst/>
          </a:prstGeom>
        </p:spPr>
        <p:txBody>
          <a:bodyPr lIns="0" tIns="0" rIns="0" bIns="0" rtlCol="0" anchor="t">
            <a:spAutoFit/>
          </a:bodyPr>
          <a:lstStyle/>
          <a:p>
            <a:pPr rtl="0"/>
            <a:r>
              <a:rPr lang="en-US" sz="4000" dirty="0">
                <a:solidFill>
                  <a:srgbClr val="000000"/>
                </a:solidFill>
                <a:latin typeface="Arial" panose="020B0604020202020204" pitchFamily="34" charset="0"/>
              </a:rPr>
              <a:t>At the Same Time Dramatic Advances in AI and Technology have Provided Humanity With an Opportunity to Create a Post Scarcity World of Universal High Income Where we Eliminate Poverty, Hunger, Disease and even the Need to Work </a:t>
            </a:r>
          </a:p>
          <a:p>
            <a:pPr rtl="0"/>
            <a:endParaRPr lang="en-US" sz="4000" dirty="0">
              <a:solidFill>
                <a:srgbClr val="000000"/>
              </a:solidFill>
              <a:latin typeface="Arial" panose="020B0604020202020204" pitchFamily="34" charset="0"/>
            </a:endParaRPr>
          </a:p>
          <a:p>
            <a:pPr rtl="0"/>
            <a:r>
              <a:rPr lang="en-US" sz="4000" dirty="0">
                <a:solidFill>
                  <a:srgbClr val="000000"/>
                </a:solidFill>
                <a:latin typeface="Arial" panose="020B0604020202020204" pitchFamily="34" charset="0"/>
              </a:rPr>
              <a:t>Would you like to end poverty?   Disease? </a:t>
            </a:r>
          </a:p>
          <a:p>
            <a:pPr rtl="0"/>
            <a:endParaRPr lang="en-US" sz="4000" dirty="0">
              <a:solidFill>
                <a:srgbClr val="000000"/>
              </a:solidFill>
              <a:latin typeface="Arial" panose="020B0604020202020204" pitchFamily="34" charset="0"/>
            </a:endParaRPr>
          </a:p>
          <a:p>
            <a:pPr rtl="0"/>
            <a:r>
              <a:rPr lang="en-US" sz="4000" dirty="0">
                <a:solidFill>
                  <a:srgbClr val="000000"/>
                </a:solidFill>
                <a:latin typeface="Arial" panose="020B0604020202020204" pitchFamily="34" charset="0"/>
              </a:rPr>
              <a:t>Never work another day in your life?   </a:t>
            </a:r>
          </a:p>
          <a:p>
            <a:pPr rtl="0"/>
            <a:endParaRPr lang="en-US" sz="3600" b="1" dirty="0">
              <a:solidFill>
                <a:srgbClr val="000000"/>
              </a:solidFill>
              <a:latin typeface="Arial" panose="020B0604020202020204" pitchFamily="34" charset="0"/>
            </a:endParaRPr>
          </a:p>
          <a:p>
            <a:pPr rtl="0"/>
            <a:endParaRPr lang="en-US" sz="3600" b="1" dirty="0">
              <a:solidFill>
                <a:srgbClr val="000000"/>
              </a:solidFill>
              <a:latin typeface="Arial" panose="020B0604020202020204" pitchFamily="34" charset="0"/>
            </a:endParaRPr>
          </a:p>
        </p:txBody>
      </p:sp>
      <p:sp>
        <p:nvSpPr>
          <p:cNvPr id="7" name="Freeform 7">
            <a:extLst>
              <a:ext uri="{FF2B5EF4-FFF2-40B4-BE49-F238E27FC236}">
                <a16:creationId xmlns:a16="http://schemas.microsoft.com/office/drawing/2014/main" id="{36E90C94-58E6-8E18-6143-E1137FC9FC0B}"/>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48075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45E3-32FD-6840-9AF3-B701950B7AD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6C57449-63E9-89C7-47BA-5977B7DE8BE1}"/>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5F8F825F-BDEB-DEAB-ACF0-1E79C1E52DA2}"/>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884B4C39-766E-1835-9E19-99733F814C28}"/>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EE59775F-6516-3ACD-72B4-26CE54C207A0}"/>
              </a:ext>
            </a:extLst>
          </p:cNvPr>
          <p:cNvSpPr txBox="1"/>
          <p:nvPr/>
        </p:nvSpPr>
        <p:spPr>
          <a:xfrm>
            <a:off x="592275" y="374650"/>
            <a:ext cx="12918557" cy="191270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Sustainable Super Abundance</a:t>
            </a:r>
          </a:p>
          <a:p>
            <a:pPr algn="ctr">
              <a:lnSpc>
                <a:spcPts val="7699"/>
              </a:lnSpc>
            </a:pPr>
            <a:r>
              <a:rPr lang="en-US" sz="4000" dirty="0">
                <a:solidFill>
                  <a:srgbClr val="FFFFFF"/>
                </a:solidFill>
                <a:latin typeface="Poppins"/>
                <a:ea typeface="Poppins"/>
                <a:cs typeface="Poppins"/>
                <a:sym typeface="Poppins"/>
              </a:rPr>
              <a:t>Eliminate Poverty as Work Becomes Optional  </a:t>
            </a:r>
          </a:p>
        </p:txBody>
      </p:sp>
      <p:sp>
        <p:nvSpPr>
          <p:cNvPr id="6" name="TextBox 6">
            <a:extLst>
              <a:ext uri="{FF2B5EF4-FFF2-40B4-BE49-F238E27FC236}">
                <a16:creationId xmlns:a16="http://schemas.microsoft.com/office/drawing/2014/main" id="{75DA1297-E6AA-D534-5F2D-23D81CBC4104}"/>
              </a:ext>
            </a:extLst>
          </p:cNvPr>
          <p:cNvSpPr txBox="1"/>
          <p:nvPr/>
        </p:nvSpPr>
        <p:spPr>
          <a:xfrm>
            <a:off x="1295400" y="2705100"/>
            <a:ext cx="14877803" cy="5416868"/>
          </a:xfrm>
          <a:prstGeom prst="rect">
            <a:avLst/>
          </a:prstGeom>
        </p:spPr>
        <p:txBody>
          <a:bodyPr lIns="0" tIns="0" rIns="0" bIns="0" rtlCol="0" anchor="t">
            <a:spAutoFit/>
          </a:bodyPr>
          <a:lstStyle/>
          <a:p>
            <a:pPr rtl="0"/>
            <a:r>
              <a:rPr lang="en-US" sz="4000" dirty="0">
                <a:solidFill>
                  <a:srgbClr val="000000"/>
                </a:solidFill>
                <a:latin typeface="Arial" panose="020B0604020202020204" pitchFamily="34" charset="0"/>
              </a:rPr>
              <a:t>Elon Musk tells us that in 10 to 20 years AI and Humanoid Robots will Eliminate Poverty </a:t>
            </a:r>
            <a:r>
              <a:rPr lang="en-US" sz="4000" dirty="0" err="1">
                <a:solidFill>
                  <a:srgbClr val="000000"/>
                </a:solidFill>
                <a:latin typeface="Arial" panose="020B0604020202020204" pitchFamily="34" charset="0"/>
              </a:rPr>
              <a:t>amd</a:t>
            </a:r>
            <a:r>
              <a:rPr lang="en-US" sz="4000" dirty="0">
                <a:solidFill>
                  <a:srgbClr val="000000"/>
                </a:solidFill>
                <a:latin typeface="Arial" panose="020B0604020202020204" pitchFamily="34" charset="0"/>
              </a:rPr>
              <a:t> Your Need to Work. </a:t>
            </a:r>
          </a:p>
          <a:p>
            <a:pPr rtl="0"/>
            <a:endParaRPr lang="en-US" sz="4000" dirty="0">
              <a:solidFill>
                <a:srgbClr val="000000"/>
              </a:solidFill>
              <a:latin typeface="Arial" panose="020B0604020202020204" pitchFamily="34" charset="0"/>
            </a:endParaRPr>
          </a:p>
          <a:p>
            <a:pPr rtl="0"/>
            <a:r>
              <a:rPr lang="en-US" sz="4000" dirty="0">
                <a:solidFill>
                  <a:srgbClr val="000000"/>
                </a:solidFill>
                <a:latin typeface="Arial" panose="020B0604020202020204" pitchFamily="34" charset="0"/>
              </a:rPr>
              <a:t>He Sees a Future Where Work Becomes Optional</a:t>
            </a:r>
          </a:p>
          <a:p>
            <a:pPr rtl="0"/>
            <a:endParaRPr lang="en-US" sz="4000" u="sng" dirty="0">
              <a:solidFill>
                <a:srgbClr val="666666"/>
              </a:solidFill>
              <a:latin typeface="Arial" panose="020B0604020202020204" pitchFamily="34" charset="0"/>
              <a:hlinkClick r:id="rId2"/>
            </a:endParaRPr>
          </a:p>
          <a:p>
            <a:pPr rtl="0"/>
            <a:r>
              <a:rPr lang="en-US" sz="3600" b="0" i="0" u="sng" dirty="0">
                <a:solidFill>
                  <a:srgbClr val="448CC8"/>
                </a:solidFill>
                <a:effectLst/>
                <a:latin typeface="Arial" panose="020B0604020202020204" pitchFamily="34" charset="0"/>
                <a:hlinkClick r:id="rId3"/>
              </a:rPr>
              <a:t>https://www.youtube.com/watch?v=NiJIpcrgEA0</a:t>
            </a:r>
            <a:endParaRPr lang="en-US" sz="3600" b="0" i="0" u="sng" dirty="0">
              <a:solidFill>
                <a:srgbClr val="448CC8"/>
              </a:solidFill>
              <a:effectLst/>
              <a:latin typeface="Arial" panose="020B0604020202020204" pitchFamily="34" charset="0"/>
            </a:endParaRPr>
          </a:p>
          <a:p>
            <a:pPr rtl="0"/>
            <a:endParaRPr lang="en-US" sz="3600" u="sng" dirty="0">
              <a:solidFill>
                <a:srgbClr val="448CC8"/>
              </a:solidFill>
              <a:latin typeface="Arial" panose="020B0604020202020204" pitchFamily="34" charset="0"/>
            </a:endParaRPr>
          </a:p>
          <a:p>
            <a:pPr rtl="0"/>
            <a:endParaRPr lang="en-US" sz="4000" dirty="0">
              <a:solidFill>
                <a:srgbClr val="000000"/>
              </a:solidFill>
              <a:latin typeface="Arial" panose="020B0604020202020204" pitchFamily="34" charset="0"/>
            </a:endParaRPr>
          </a:p>
          <a:p>
            <a:pPr rtl="0"/>
            <a:endParaRPr lang="en-US" sz="4000" dirty="0">
              <a:solidFill>
                <a:srgbClr val="000000"/>
              </a:solidFill>
              <a:latin typeface="Arial" panose="020B0604020202020204" pitchFamily="34" charset="0"/>
            </a:endParaRPr>
          </a:p>
        </p:txBody>
      </p:sp>
      <p:sp>
        <p:nvSpPr>
          <p:cNvPr id="7" name="Freeform 7">
            <a:extLst>
              <a:ext uri="{FF2B5EF4-FFF2-40B4-BE49-F238E27FC236}">
                <a16:creationId xmlns:a16="http://schemas.microsoft.com/office/drawing/2014/main" id="{56220831-E765-221E-1F5C-F68AF0CC9CD2}"/>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62884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9292E-DCA5-B867-EC16-696A50276EE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23CFD0-842C-C1CB-F168-4C93B4ABA4E1}"/>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46B95815-C8F5-B432-B20F-B2255471F11C}"/>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EAB0CB86-5BE9-D1FB-D920-1199F51E9FE4}"/>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0706444A-6277-36AC-B5E7-7AA23A76A4C3}"/>
              </a:ext>
            </a:extLst>
          </p:cNvPr>
          <p:cNvSpPr txBox="1"/>
          <p:nvPr/>
        </p:nvSpPr>
        <p:spPr>
          <a:xfrm>
            <a:off x="592275" y="374650"/>
            <a:ext cx="12918557" cy="191270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Sustainable Super Abundance</a:t>
            </a:r>
          </a:p>
          <a:p>
            <a:pPr algn="ctr">
              <a:lnSpc>
                <a:spcPts val="7699"/>
              </a:lnSpc>
            </a:pPr>
            <a:r>
              <a:rPr lang="en-US" sz="4000" dirty="0">
                <a:solidFill>
                  <a:srgbClr val="FFFFFF"/>
                </a:solidFill>
                <a:latin typeface="Poppins"/>
                <a:ea typeface="Poppins"/>
                <a:cs typeface="Poppins"/>
                <a:sym typeface="Poppins"/>
              </a:rPr>
              <a:t>Eliminate Disease??</a:t>
            </a:r>
          </a:p>
        </p:txBody>
      </p:sp>
      <p:sp>
        <p:nvSpPr>
          <p:cNvPr id="6" name="TextBox 6">
            <a:extLst>
              <a:ext uri="{FF2B5EF4-FFF2-40B4-BE49-F238E27FC236}">
                <a16:creationId xmlns:a16="http://schemas.microsoft.com/office/drawing/2014/main" id="{CC1E2C2D-BFC6-4D8F-0EF8-132ECA7978A1}"/>
              </a:ext>
            </a:extLst>
          </p:cNvPr>
          <p:cNvSpPr txBox="1"/>
          <p:nvPr/>
        </p:nvSpPr>
        <p:spPr>
          <a:xfrm>
            <a:off x="1295400" y="2705100"/>
            <a:ext cx="14877803" cy="7201972"/>
          </a:xfrm>
          <a:prstGeom prst="rect">
            <a:avLst/>
          </a:prstGeom>
        </p:spPr>
        <p:txBody>
          <a:bodyPr lIns="0" tIns="0" rIns="0" bIns="0" rtlCol="0" anchor="t">
            <a:spAutoFit/>
          </a:bodyPr>
          <a:lstStyle/>
          <a:p>
            <a:pPr rtl="0"/>
            <a:r>
              <a:rPr lang="en-US" sz="4000" dirty="0">
                <a:solidFill>
                  <a:srgbClr val="000000"/>
                </a:solidFill>
                <a:latin typeface="Arial" panose="020B0604020202020204" pitchFamily="34" charset="0"/>
              </a:rPr>
              <a:t>Demis </a:t>
            </a:r>
            <a:r>
              <a:rPr lang="en-US" sz="4000" dirty="0" err="1">
                <a:solidFill>
                  <a:srgbClr val="000000"/>
                </a:solidFill>
                <a:latin typeface="Arial" panose="020B0604020202020204" pitchFamily="34" charset="0"/>
              </a:rPr>
              <a:t>Hassibis</a:t>
            </a:r>
            <a:r>
              <a:rPr lang="en-US" sz="4000" dirty="0">
                <a:solidFill>
                  <a:srgbClr val="000000"/>
                </a:solidFill>
                <a:latin typeface="Arial" panose="020B0604020202020204" pitchFamily="34" charset="0"/>
              </a:rPr>
              <a:t>, Co-Founder of Google </a:t>
            </a:r>
            <a:r>
              <a:rPr lang="en-US" sz="4000" dirty="0" err="1">
                <a:solidFill>
                  <a:srgbClr val="000000"/>
                </a:solidFill>
                <a:latin typeface="Arial" panose="020B0604020202020204" pitchFamily="34" charset="0"/>
              </a:rPr>
              <a:t>Deepmind</a:t>
            </a:r>
            <a:r>
              <a:rPr lang="en-US" sz="4000" dirty="0">
                <a:solidFill>
                  <a:srgbClr val="000000"/>
                </a:solidFill>
                <a:latin typeface="Arial" panose="020B0604020202020204" pitchFamily="34" charset="0"/>
              </a:rPr>
              <a:t> also Sees the Potential for Radical Abundance and Even the End of Disease as we See in this 60 Minutes interview </a:t>
            </a:r>
          </a:p>
          <a:p>
            <a:pPr rtl="0"/>
            <a:endParaRPr lang="en-US" sz="4000" dirty="0">
              <a:solidFill>
                <a:srgbClr val="000000"/>
              </a:solidFill>
              <a:latin typeface="Arial" panose="020B0604020202020204" pitchFamily="34" charset="0"/>
            </a:endParaRPr>
          </a:p>
          <a:p>
            <a:pPr rtl="0"/>
            <a:r>
              <a:rPr lang="en-US" sz="4000" dirty="0">
                <a:solidFill>
                  <a:srgbClr val="000000"/>
                </a:solidFill>
                <a:latin typeface="Arial" panose="020B0604020202020204" pitchFamily="34" charset="0"/>
              </a:rPr>
              <a:t> </a:t>
            </a:r>
            <a:r>
              <a:rPr lang="en-US" sz="4000" b="0" i="0" u="sng" dirty="0">
                <a:solidFill>
                  <a:srgbClr val="448CC8"/>
                </a:solidFill>
                <a:effectLst/>
                <a:latin typeface="Arial" panose="020B0604020202020204" pitchFamily="34" charset="0"/>
                <a:hlinkClick r:id="rId2"/>
              </a:rPr>
              <a:t>https://www.youtube.com/shorts/aXyxsIMOtTg</a:t>
            </a:r>
            <a:endParaRPr lang="en-US" sz="4000" b="0" i="0" u="sng" dirty="0">
              <a:solidFill>
                <a:srgbClr val="448CC8"/>
              </a:solidFill>
              <a:effectLst/>
              <a:latin typeface="Arial" panose="020B0604020202020204" pitchFamily="34" charset="0"/>
            </a:endParaRPr>
          </a:p>
          <a:p>
            <a:pPr rtl="0"/>
            <a:endParaRPr lang="en-US" sz="4000" u="sng" dirty="0">
              <a:solidFill>
                <a:srgbClr val="448CC8"/>
              </a:solidFill>
              <a:latin typeface="Arial" panose="020B0604020202020204" pitchFamily="34" charset="0"/>
            </a:endParaRPr>
          </a:p>
          <a:p>
            <a:pPr rtl="0"/>
            <a:r>
              <a:rPr lang="en-US" sz="4000" dirty="0">
                <a:solidFill>
                  <a:srgbClr val="000000"/>
                </a:solidFill>
                <a:latin typeface="Arial" panose="020B0604020202020204" pitchFamily="34" charset="0"/>
              </a:rPr>
              <a:t>The Reason He is So Confident is Because Google Solved the Protein Folding Challenge Doing in minutes and hours what had previously had taken years</a:t>
            </a:r>
            <a:br>
              <a:rPr lang="en-US" sz="4000" dirty="0"/>
            </a:br>
            <a:endParaRPr lang="en-US" sz="3600" dirty="0">
              <a:solidFill>
                <a:srgbClr val="000000"/>
              </a:solidFill>
              <a:latin typeface="Arial" panose="020B0604020202020204" pitchFamily="34" charset="0"/>
            </a:endParaRPr>
          </a:p>
          <a:p>
            <a:r>
              <a:rPr lang="en-US" sz="3600" b="1"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Protein Folding from 170,000 in 60 years to 200 million</a:t>
            </a:r>
            <a:r>
              <a:rPr lang="en-US" sz="3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US" sz="3600" u="sng" dirty="0">
              <a:solidFill>
                <a:srgbClr val="448CC8"/>
              </a:solidFill>
              <a:latin typeface="Arial" panose="020B0604020202020204" pitchFamily="34" charset="0"/>
            </a:endParaRPr>
          </a:p>
        </p:txBody>
      </p:sp>
      <p:sp>
        <p:nvSpPr>
          <p:cNvPr id="7" name="Freeform 7">
            <a:extLst>
              <a:ext uri="{FF2B5EF4-FFF2-40B4-BE49-F238E27FC236}">
                <a16:creationId xmlns:a16="http://schemas.microsoft.com/office/drawing/2014/main" id="{B4DD4582-040F-E9EF-4181-F8DC69B57DDA}"/>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61896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234F4-165D-7DDB-BDDD-F1F428E040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D5BA4C4-3905-92AA-7C9A-5C2AC473B3BB}"/>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52D38837-A29F-5421-82D6-BD97393F2093}"/>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CD2A0F4F-55A1-CED7-628C-C58E98887E7C}"/>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CF504A70-A966-6021-CE5C-9CBA58F28B63}"/>
              </a:ext>
            </a:extLst>
          </p:cNvPr>
          <p:cNvSpPr txBox="1"/>
          <p:nvPr/>
        </p:nvSpPr>
        <p:spPr>
          <a:xfrm>
            <a:off x="592275" y="374650"/>
            <a:ext cx="12971325" cy="1912703"/>
          </a:xfrm>
          <a:prstGeom prst="rect">
            <a:avLst/>
          </a:prstGeom>
        </p:spPr>
        <p:txBody>
          <a:bodyPr wrap="square" lIns="0" tIns="0" rIns="0" bIns="0" rtlCol="0" anchor="t">
            <a:spAutoFit/>
          </a:bodyPr>
          <a:lstStyle/>
          <a:p>
            <a:pPr algn="ctr">
              <a:lnSpc>
                <a:spcPts val="7699"/>
              </a:lnSpc>
            </a:pPr>
            <a:r>
              <a:rPr lang="en-US" sz="3600" dirty="0">
                <a:solidFill>
                  <a:srgbClr val="FFFFFF"/>
                </a:solidFill>
                <a:latin typeface="Poppins"/>
                <a:ea typeface="Poppins"/>
                <a:cs typeface="Poppins"/>
                <a:sym typeface="Poppins"/>
              </a:rPr>
              <a:t>Our First Online Book </a:t>
            </a:r>
          </a:p>
          <a:p>
            <a:pPr algn="ctr">
              <a:lnSpc>
                <a:spcPts val="7699"/>
              </a:lnSpc>
            </a:pPr>
            <a:r>
              <a:rPr lang="en-US" sz="4800" dirty="0">
                <a:solidFill>
                  <a:srgbClr val="FFFFFF"/>
                </a:solidFill>
                <a:latin typeface="Poppins"/>
                <a:ea typeface="Poppins"/>
                <a:cs typeface="Poppins"/>
                <a:sym typeface="Poppins"/>
              </a:rPr>
              <a:t>The Great Transition</a:t>
            </a:r>
          </a:p>
        </p:txBody>
      </p:sp>
      <p:sp>
        <p:nvSpPr>
          <p:cNvPr id="6" name="TextBox 6">
            <a:extLst>
              <a:ext uri="{FF2B5EF4-FFF2-40B4-BE49-F238E27FC236}">
                <a16:creationId xmlns:a16="http://schemas.microsoft.com/office/drawing/2014/main" id="{3EA0085D-18A3-70C1-1434-C78F194218C6}"/>
              </a:ext>
            </a:extLst>
          </p:cNvPr>
          <p:cNvSpPr txBox="1"/>
          <p:nvPr/>
        </p:nvSpPr>
        <p:spPr>
          <a:xfrm>
            <a:off x="1295400" y="2705100"/>
            <a:ext cx="14877803" cy="5793702"/>
          </a:xfrm>
          <a:prstGeom prst="rect">
            <a:avLst/>
          </a:prstGeom>
        </p:spPr>
        <p:txBody>
          <a:bodyPr lIns="0" tIns="0" rIns="0" bIns="0" rtlCol="0" anchor="t">
            <a:spAutoFit/>
          </a:bodyPr>
          <a:lstStyle/>
          <a:p>
            <a:pPr marL="0" marR="0">
              <a:lnSpc>
                <a:spcPct val="115000"/>
              </a:lnSpc>
              <a:spcAft>
                <a:spcPts val="800"/>
              </a:spcAft>
            </a:pPr>
            <a:r>
              <a:rPr lang="en-US" sz="3600" dirty="0">
                <a:solidFill>
                  <a:srgbClr val="000000"/>
                </a:solidFill>
                <a:latin typeface="Arial" panose="020B0604020202020204" pitchFamily="34" charset="0"/>
              </a:rPr>
              <a:t>The Great Transition to Sustainable Super Abundance: </a:t>
            </a:r>
            <a:br>
              <a:rPr lang="en-US" sz="3600" dirty="0">
                <a:solidFill>
                  <a:srgbClr val="000000"/>
                </a:solidFill>
                <a:latin typeface="Arial" panose="020B0604020202020204" pitchFamily="34" charset="0"/>
              </a:rPr>
            </a:br>
            <a:r>
              <a:rPr lang="en-US" sz="3600" dirty="0">
                <a:solidFill>
                  <a:srgbClr val="000000"/>
                </a:solidFill>
                <a:latin typeface="Arial" panose="020B0604020202020204" pitchFamily="34" charset="0"/>
              </a:rPr>
              <a:t>Uniting Humanity for a Future Where Everyone Thrives</a:t>
            </a:r>
          </a:p>
          <a:p>
            <a:pPr marL="0" marR="0">
              <a:lnSpc>
                <a:spcPct val="115000"/>
              </a:lnSpc>
              <a:spcAft>
                <a:spcPts val="800"/>
              </a:spcAft>
            </a:pPr>
            <a:endParaRPr lang="en-US" sz="3600" dirty="0">
              <a:solidFill>
                <a:srgbClr val="000000"/>
              </a:solidFill>
              <a:latin typeface="Arial" panose="020B0604020202020204" pitchFamily="34" charset="0"/>
            </a:endParaRPr>
          </a:p>
          <a:p>
            <a:pPr marL="0" marR="0">
              <a:lnSpc>
                <a:spcPct val="115000"/>
              </a:lnSpc>
              <a:spcAft>
                <a:spcPts val="800"/>
              </a:spcAft>
            </a:pPr>
            <a:r>
              <a:rPr lang="en-US" sz="3600" dirty="0">
                <a:solidFill>
                  <a:srgbClr val="000000"/>
                </a:solidFill>
                <a:latin typeface="Arial" panose="020B0604020202020204" pitchFamily="34" charset="0"/>
              </a:rPr>
              <a:t>A World of Sustainable Super Abundance is Technologically Feasible.  IF, IF, IF. We Use the Tools – The Technology -  Now Available to us Wisely We Can End Poverty, Disease &amp; the Need to Work</a:t>
            </a:r>
          </a:p>
          <a:p>
            <a:pPr marL="0" marR="0">
              <a:lnSpc>
                <a:spcPct val="115000"/>
              </a:lnSpc>
              <a:spcAft>
                <a:spcPts val="800"/>
              </a:spcAft>
            </a:pPr>
            <a:endParaRPr lang="en-US"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800"/>
              </a:spcAft>
            </a:pP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 can access the full book here</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a:solidFill>
                  <a:srgbClr val="467886"/>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The Great Transition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listen to this 15 minute:</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800" b="1" kern="0" dirty="0">
                <a:solidFill>
                  <a:srgbClr val="458BC5"/>
                </a:solidFill>
                <a:effectLst/>
                <a:latin typeface="Arial" panose="020B0604020202020204" pitchFamily="34" charset="0"/>
                <a:ea typeface="Times New Roman" panose="02020603050405020304" pitchFamily="18" charset="0"/>
                <a:cs typeface="Times New Roman" panose="02020603050405020304" pitchFamily="18" charset="0"/>
                <a:hlinkClick r:id="rId3"/>
              </a:rPr>
              <a:t>Podcast of the Book</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Freeform 7">
            <a:extLst>
              <a:ext uri="{FF2B5EF4-FFF2-40B4-BE49-F238E27FC236}">
                <a16:creationId xmlns:a16="http://schemas.microsoft.com/office/drawing/2014/main" id="{C4597FD0-61FB-8CA5-C096-0D3232698555}"/>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37642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83462-4402-48BA-DE50-E92DCC58321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2FED88A-AFB4-1701-F2CB-1FF201B74936}"/>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7BE76216-81F7-D034-6A54-BA7F6482A88D}"/>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10472268-22E8-6371-8E65-30FEDCE39B39}"/>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A4658A52-F27C-728B-B92A-1E42287FA968}"/>
              </a:ext>
            </a:extLst>
          </p:cNvPr>
          <p:cNvSpPr txBox="1"/>
          <p:nvPr/>
        </p:nvSpPr>
        <p:spPr>
          <a:xfrm>
            <a:off x="592275" y="374650"/>
            <a:ext cx="12971325" cy="1912703"/>
          </a:xfrm>
          <a:prstGeom prst="rect">
            <a:avLst/>
          </a:prstGeom>
        </p:spPr>
        <p:txBody>
          <a:bodyPr wrap="square" lIns="0" tIns="0" rIns="0" bIns="0" rtlCol="0" anchor="t">
            <a:spAutoFit/>
          </a:bodyPr>
          <a:lstStyle/>
          <a:p>
            <a:pPr algn="ctr">
              <a:lnSpc>
                <a:spcPts val="7699"/>
              </a:lnSpc>
            </a:pPr>
            <a:r>
              <a:rPr lang="en-US" sz="3600" dirty="0">
                <a:solidFill>
                  <a:srgbClr val="FFFFFF"/>
                </a:solidFill>
                <a:latin typeface="Poppins"/>
                <a:ea typeface="Poppins"/>
                <a:cs typeface="Poppins"/>
                <a:sym typeface="Poppins"/>
              </a:rPr>
              <a:t>Our First Global Project  </a:t>
            </a:r>
          </a:p>
          <a:p>
            <a:pPr algn="ctr">
              <a:lnSpc>
                <a:spcPts val="7699"/>
              </a:lnSpc>
            </a:pPr>
            <a:r>
              <a:rPr lang="en-US" sz="4800" dirty="0">
                <a:solidFill>
                  <a:srgbClr val="FFFFFF"/>
                </a:solidFill>
                <a:latin typeface="Poppins"/>
                <a:ea typeface="Poppins"/>
                <a:cs typeface="Poppins"/>
                <a:sym typeface="Poppins"/>
              </a:rPr>
              <a:t>The Great Transition: We Need Your Help!!</a:t>
            </a:r>
          </a:p>
        </p:txBody>
      </p:sp>
      <p:sp>
        <p:nvSpPr>
          <p:cNvPr id="6" name="TextBox 6">
            <a:extLst>
              <a:ext uri="{FF2B5EF4-FFF2-40B4-BE49-F238E27FC236}">
                <a16:creationId xmlns:a16="http://schemas.microsoft.com/office/drawing/2014/main" id="{6F49C795-210A-F769-13BD-CBFBA9C8C8E5}"/>
              </a:ext>
            </a:extLst>
          </p:cNvPr>
          <p:cNvSpPr txBox="1"/>
          <p:nvPr/>
        </p:nvSpPr>
        <p:spPr>
          <a:xfrm>
            <a:off x="1295400" y="2705100"/>
            <a:ext cx="14877803" cy="5350311"/>
          </a:xfrm>
          <a:prstGeom prst="rect">
            <a:avLst/>
          </a:prstGeom>
        </p:spPr>
        <p:txBody>
          <a:bodyPr lIns="0" tIns="0" rIns="0" bIns="0" rtlCol="0" anchor="t">
            <a:spAutoFit/>
          </a:bodyPr>
          <a:lstStyle/>
          <a:p>
            <a:pPr marL="0" marR="0">
              <a:lnSpc>
                <a:spcPct val="115000"/>
              </a:lnSpc>
              <a:spcAft>
                <a:spcPts val="800"/>
              </a:spcAft>
            </a:pPr>
            <a:r>
              <a:rPr lang="en-US" sz="3600" dirty="0">
                <a:solidFill>
                  <a:srgbClr val="000000"/>
                </a:solidFill>
                <a:latin typeface="Arial" panose="020B0604020202020204" pitchFamily="34" charset="0"/>
              </a:rPr>
              <a:t>While We Concluded that a World of Super Abundance is Technologically Feasible, We Do Not Believe our Global Society is Ready or Prepared to Engineer the Needed Transition. </a:t>
            </a:r>
          </a:p>
          <a:p>
            <a:pPr marL="0" marR="0">
              <a:lnSpc>
                <a:spcPct val="115000"/>
              </a:lnSpc>
              <a:spcAft>
                <a:spcPts val="800"/>
              </a:spcAft>
            </a:pPr>
            <a:endParaRPr lang="en-US" sz="3600" dirty="0">
              <a:solidFill>
                <a:srgbClr val="000000"/>
              </a:solidFill>
              <a:latin typeface="Arial" panose="020B0604020202020204" pitchFamily="34" charset="0"/>
            </a:endParaRPr>
          </a:p>
          <a:p>
            <a:pPr marL="0" marR="0">
              <a:lnSpc>
                <a:spcPct val="115000"/>
              </a:lnSpc>
              <a:spcAft>
                <a:spcPts val="800"/>
              </a:spcAft>
            </a:pPr>
            <a:r>
              <a:rPr lang="en-US" sz="3600" dirty="0">
                <a:solidFill>
                  <a:srgbClr val="000000"/>
                </a:solidFill>
                <a:latin typeface="Arial" panose="020B0604020202020204" pitchFamily="34" charset="0"/>
              </a:rPr>
              <a:t>The AI Opportunity Has Been Launched on a Divided World of Intense Global Competition between Trillion Dollar Companies and Leading Superpowers</a:t>
            </a:r>
          </a:p>
          <a:p>
            <a:pPr marL="0" marR="0">
              <a:lnSpc>
                <a:spcPct val="115000"/>
              </a:lnSpc>
              <a:spcAft>
                <a:spcPts val="800"/>
              </a:spcAft>
            </a:pPr>
            <a:endParaRPr lang="en-US"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2B27196D-136F-5E9F-5486-1A87486FC1A4}"/>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206420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75ED0-9708-F7B7-8D2A-836BECF352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C1F9BE-C1F0-AFC1-9912-40FA517DC42C}"/>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6D6ADA30-AF1E-9FEA-BB31-F87EA16B092C}"/>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0FCC94AA-FB06-21E6-D841-90799C158A87}"/>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45063266-4370-F3DD-5045-645DCD8C4B64}"/>
              </a:ext>
            </a:extLst>
          </p:cNvPr>
          <p:cNvSpPr txBox="1"/>
          <p:nvPr/>
        </p:nvSpPr>
        <p:spPr>
          <a:xfrm>
            <a:off x="592275" y="374650"/>
            <a:ext cx="12971325" cy="1912703"/>
          </a:xfrm>
          <a:prstGeom prst="rect">
            <a:avLst/>
          </a:prstGeom>
        </p:spPr>
        <p:txBody>
          <a:bodyPr wrap="square" lIns="0" tIns="0" rIns="0" bIns="0" rtlCol="0" anchor="t">
            <a:spAutoFit/>
          </a:bodyPr>
          <a:lstStyle/>
          <a:p>
            <a:pPr algn="ctr">
              <a:lnSpc>
                <a:spcPts val="7699"/>
              </a:lnSpc>
            </a:pPr>
            <a:r>
              <a:rPr lang="en-US" sz="3600" dirty="0">
                <a:solidFill>
                  <a:srgbClr val="FFFFFF"/>
                </a:solidFill>
                <a:latin typeface="Poppins"/>
                <a:ea typeface="Poppins"/>
                <a:cs typeface="Poppins"/>
                <a:sym typeface="Poppins"/>
              </a:rPr>
              <a:t>Our First Global Project  </a:t>
            </a:r>
          </a:p>
          <a:p>
            <a:pPr algn="ctr">
              <a:lnSpc>
                <a:spcPts val="7699"/>
              </a:lnSpc>
            </a:pPr>
            <a:r>
              <a:rPr lang="en-US" sz="4800" dirty="0">
                <a:solidFill>
                  <a:srgbClr val="FFFFFF"/>
                </a:solidFill>
                <a:latin typeface="Poppins"/>
                <a:ea typeface="Poppins"/>
                <a:cs typeface="Poppins"/>
                <a:sym typeface="Poppins"/>
              </a:rPr>
              <a:t>The Great Transition: We Need Your Help!!</a:t>
            </a:r>
          </a:p>
        </p:txBody>
      </p:sp>
      <p:sp>
        <p:nvSpPr>
          <p:cNvPr id="6" name="TextBox 6">
            <a:extLst>
              <a:ext uri="{FF2B5EF4-FFF2-40B4-BE49-F238E27FC236}">
                <a16:creationId xmlns:a16="http://schemas.microsoft.com/office/drawing/2014/main" id="{45D5976D-E2BF-A6BA-A1F9-06C2DF87DFD6}"/>
              </a:ext>
            </a:extLst>
          </p:cNvPr>
          <p:cNvSpPr txBox="1"/>
          <p:nvPr/>
        </p:nvSpPr>
        <p:spPr>
          <a:xfrm>
            <a:off x="1219200" y="2580510"/>
            <a:ext cx="14877803" cy="7331302"/>
          </a:xfrm>
          <a:prstGeom prst="rect">
            <a:avLst/>
          </a:prstGeom>
        </p:spPr>
        <p:txBody>
          <a:bodyPr lIns="0" tIns="0" rIns="0" bIns="0" rtlCol="0" anchor="t">
            <a:spAutoFit/>
          </a:bodyPr>
          <a:lstStyle/>
          <a:p>
            <a:pPr marL="0" marR="0">
              <a:lnSpc>
                <a:spcPct val="115000"/>
              </a:lnSpc>
              <a:spcAft>
                <a:spcPts val="800"/>
              </a:spcAft>
            </a:pPr>
            <a:r>
              <a:rPr lang="en-US" sz="3200" dirty="0">
                <a:solidFill>
                  <a:srgbClr val="000000"/>
                </a:solidFill>
                <a:latin typeface="Arial" panose="020B0604020202020204" pitchFamily="34" charset="0"/>
              </a:rPr>
              <a:t>Moreover, the Futurists Paint a Sort of Utopian View of the Future Without Ever Telling us How We Get from Here to There </a:t>
            </a:r>
          </a:p>
          <a:p>
            <a:pPr marL="0" marR="0">
              <a:lnSpc>
                <a:spcPct val="115000"/>
              </a:lnSpc>
              <a:spcAft>
                <a:spcPts val="800"/>
              </a:spcAft>
            </a:pPr>
            <a:br>
              <a:rPr lang="en-US" sz="3200" dirty="0">
                <a:solidFill>
                  <a:srgbClr val="000000"/>
                </a:solidFill>
                <a:latin typeface="Arial" panose="020B0604020202020204" pitchFamily="34" charset="0"/>
              </a:rPr>
            </a:br>
            <a:r>
              <a:rPr lang="en-US" sz="3200" dirty="0">
                <a:solidFill>
                  <a:srgbClr val="000000"/>
                </a:solidFill>
                <a:latin typeface="Arial" panose="020B0604020202020204" pitchFamily="34" charset="0"/>
              </a:rPr>
              <a:t>How Do We Go from Today’s World of 193 Competing Nation States Armed to the Teeth Spending $2.7 Trillion to Defend Against their Neighbors to a World Without Poverty, Disease and Hunger?</a:t>
            </a:r>
          </a:p>
          <a:p>
            <a:pPr marL="0" marR="0">
              <a:lnSpc>
                <a:spcPct val="115000"/>
              </a:lnSpc>
              <a:spcAft>
                <a:spcPts val="800"/>
              </a:spcAft>
            </a:pPr>
            <a:endParaRPr lang="en-US" sz="3600" dirty="0">
              <a:solidFill>
                <a:srgbClr val="000000"/>
              </a:solidFill>
              <a:latin typeface="Arial" panose="020B0604020202020204" pitchFamily="34" charset="0"/>
            </a:endParaRPr>
          </a:p>
          <a:p>
            <a:pPr marL="0" marR="0">
              <a:lnSpc>
                <a:spcPct val="115000"/>
              </a:lnSpc>
              <a:spcAft>
                <a:spcPts val="800"/>
              </a:spcAft>
            </a:pPr>
            <a:r>
              <a:rPr lang="en-US" sz="3200" dirty="0">
                <a:solidFill>
                  <a:srgbClr val="000000"/>
                </a:solidFill>
                <a:latin typeface="Arial" panose="020B0604020202020204" pitchFamily="34" charset="0"/>
              </a:rPr>
              <a:t>Our Goal in Generating this Global Conversation on the Future of Humanity is to Fill the Gap Left by the Futurists. </a:t>
            </a:r>
          </a:p>
          <a:p>
            <a:pPr marL="0" marR="0">
              <a:lnSpc>
                <a:spcPct val="115000"/>
              </a:lnSpc>
              <a:spcAft>
                <a:spcPts val="800"/>
              </a:spcAft>
            </a:pPr>
            <a:r>
              <a:rPr lang="en-US" sz="3200" dirty="0">
                <a:solidFill>
                  <a:srgbClr val="000000"/>
                </a:solidFill>
                <a:latin typeface="Arial" panose="020B0604020202020204" pitchFamily="34" charset="0"/>
              </a:rPr>
              <a:t> </a:t>
            </a:r>
          </a:p>
          <a:p>
            <a:pPr marL="0" marR="0">
              <a:lnSpc>
                <a:spcPct val="115000"/>
              </a:lnSpc>
              <a:spcAft>
                <a:spcPts val="800"/>
              </a:spcAft>
            </a:pPr>
            <a:r>
              <a:rPr lang="en-US" sz="3200" dirty="0">
                <a:solidFill>
                  <a:srgbClr val="000000"/>
                </a:solidFill>
                <a:latin typeface="Arial" panose="020B0604020202020204" pitchFamily="34" charset="0"/>
              </a:rPr>
              <a:t>We Want to Work Together with you to Develop Pathways and Roadmaps to Super Abundance</a:t>
            </a:r>
          </a:p>
        </p:txBody>
      </p:sp>
      <p:sp>
        <p:nvSpPr>
          <p:cNvPr id="7" name="Freeform 7">
            <a:extLst>
              <a:ext uri="{FF2B5EF4-FFF2-40B4-BE49-F238E27FC236}">
                <a16:creationId xmlns:a16="http://schemas.microsoft.com/office/drawing/2014/main" id="{01E538EC-8F4B-A5FA-688A-EC5A10992491}"/>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67368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181D4-0CBC-83A1-C73C-7747DCFA80B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C2A2B8-8BA1-0297-847C-D834D08030D8}"/>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A56BA1E5-C154-F73B-3832-D48706145BA1}"/>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3812137B-A41F-2575-69F2-56290BB9FAED}"/>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77A1E38F-CF1D-9B46-8F13-3BC9ABF529E9}"/>
              </a:ext>
            </a:extLst>
          </p:cNvPr>
          <p:cNvSpPr txBox="1"/>
          <p:nvPr/>
        </p:nvSpPr>
        <p:spPr>
          <a:xfrm>
            <a:off x="592275" y="374650"/>
            <a:ext cx="12918557" cy="191270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One World’s Future Ready</a:t>
            </a:r>
          </a:p>
          <a:p>
            <a:pPr algn="ctr">
              <a:lnSpc>
                <a:spcPts val="7699"/>
              </a:lnSpc>
            </a:pPr>
            <a:r>
              <a:rPr lang="en-US" sz="4800" dirty="0">
                <a:solidFill>
                  <a:srgbClr val="FFFFFF"/>
                </a:solidFill>
                <a:latin typeface="Poppins"/>
                <a:ea typeface="Poppins"/>
                <a:cs typeface="Poppins"/>
                <a:sym typeface="Poppins"/>
              </a:rPr>
              <a:t>Educational Enrichment Programs </a:t>
            </a:r>
          </a:p>
        </p:txBody>
      </p:sp>
      <p:sp>
        <p:nvSpPr>
          <p:cNvPr id="6" name="TextBox 6">
            <a:extLst>
              <a:ext uri="{FF2B5EF4-FFF2-40B4-BE49-F238E27FC236}">
                <a16:creationId xmlns:a16="http://schemas.microsoft.com/office/drawing/2014/main" id="{4A5D2641-F4D3-86D8-95DB-90115E3C319D}"/>
              </a:ext>
            </a:extLst>
          </p:cNvPr>
          <p:cNvSpPr txBox="1"/>
          <p:nvPr/>
        </p:nvSpPr>
        <p:spPr>
          <a:xfrm>
            <a:off x="1295400" y="2705100"/>
            <a:ext cx="14877803" cy="4985980"/>
          </a:xfrm>
          <a:prstGeom prst="rect">
            <a:avLst/>
          </a:prstGeom>
        </p:spPr>
        <p:txBody>
          <a:bodyPr lIns="0" tIns="0" rIns="0" bIns="0" rtlCol="0" anchor="t">
            <a:spAutoFit/>
          </a:bodyPr>
          <a:lstStyle/>
          <a:p>
            <a:pPr rtl="0"/>
            <a:r>
              <a:rPr lang="en-US" sz="3600" b="1" dirty="0">
                <a:solidFill>
                  <a:srgbClr val="000000"/>
                </a:solidFill>
                <a:latin typeface="Arial" panose="020B0604020202020204" pitchFamily="34" charset="0"/>
              </a:rPr>
              <a:t>Goals for Today</a:t>
            </a:r>
          </a:p>
          <a:p>
            <a:pPr rtl="0"/>
            <a:endParaRPr lang="en-US" sz="3600" dirty="0">
              <a:solidFill>
                <a:srgbClr val="000000"/>
              </a:solidFill>
              <a:latin typeface="Arial" panose="020B0604020202020204" pitchFamily="34" charset="0"/>
            </a:endParaRPr>
          </a:p>
          <a:p>
            <a:pPr rtl="0"/>
            <a:r>
              <a:rPr lang="en-US" sz="3600" dirty="0">
                <a:solidFill>
                  <a:srgbClr val="000000"/>
                </a:solidFill>
                <a:latin typeface="Arial" panose="020B0604020202020204" pitchFamily="34" charset="0"/>
              </a:rPr>
              <a:t>Overview of the Hinge of History &amp; The Need for the Conversation</a:t>
            </a:r>
          </a:p>
          <a:p>
            <a:pPr rtl="0"/>
            <a:r>
              <a:rPr lang="en-US" sz="3600" dirty="0">
                <a:solidFill>
                  <a:srgbClr val="000000"/>
                </a:solidFill>
                <a:latin typeface="Arial" panose="020B0604020202020204" pitchFamily="34" charset="0"/>
              </a:rPr>
              <a:t> </a:t>
            </a:r>
          </a:p>
          <a:p>
            <a:pPr rtl="0"/>
            <a:r>
              <a:rPr lang="en-US" sz="3600" dirty="0">
                <a:solidFill>
                  <a:srgbClr val="000000"/>
                </a:solidFill>
                <a:latin typeface="Arial" panose="020B0604020202020204" pitchFamily="34" charset="0"/>
              </a:rPr>
              <a:t>Discuss Program Logistics </a:t>
            </a:r>
          </a:p>
          <a:p>
            <a:pPr rtl="0"/>
            <a:endParaRPr lang="en-US" sz="3600" dirty="0">
              <a:solidFill>
                <a:srgbClr val="000000"/>
              </a:solidFill>
              <a:latin typeface="Arial" panose="020B0604020202020204" pitchFamily="34" charset="0"/>
            </a:endParaRPr>
          </a:p>
          <a:p>
            <a:pPr rtl="0"/>
            <a:r>
              <a:rPr lang="en-US" sz="3600" dirty="0">
                <a:solidFill>
                  <a:srgbClr val="000000"/>
                </a:solidFill>
                <a:latin typeface="Arial" panose="020B0604020202020204" pitchFamily="34" charset="0"/>
              </a:rPr>
              <a:t>Initial Thoughts on the Need For This Kind of Conversation </a:t>
            </a:r>
          </a:p>
          <a:p>
            <a:pPr rtl="0"/>
            <a:endParaRPr lang="en-US" sz="3600" b="1" dirty="0">
              <a:solidFill>
                <a:srgbClr val="000000"/>
              </a:solidFill>
              <a:latin typeface="Arial" panose="020B0604020202020204" pitchFamily="34" charset="0"/>
            </a:endParaRPr>
          </a:p>
          <a:p>
            <a:pPr rtl="0"/>
            <a:endParaRPr lang="en-US" sz="3600" b="1" dirty="0">
              <a:solidFill>
                <a:srgbClr val="000000"/>
              </a:solidFill>
              <a:latin typeface="Arial" panose="020B0604020202020204" pitchFamily="34" charset="0"/>
            </a:endParaRPr>
          </a:p>
        </p:txBody>
      </p:sp>
      <p:sp>
        <p:nvSpPr>
          <p:cNvPr id="7" name="Freeform 7">
            <a:extLst>
              <a:ext uri="{FF2B5EF4-FFF2-40B4-BE49-F238E27FC236}">
                <a16:creationId xmlns:a16="http://schemas.microsoft.com/office/drawing/2014/main" id="{5BA8C16A-D02F-F200-C688-F7BE9C30EDAB}"/>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58885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BAD0A-1700-27F5-462B-D5F58042641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B184C51-B1EC-B01C-8B73-6ACC5E27EA88}"/>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5E65008F-9E2B-A887-2FF0-FA5C54E753F8}"/>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04125654-F7C5-760C-1988-094954B057BC}"/>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AB432449-3C10-43A0-602D-40106565C116}"/>
              </a:ext>
            </a:extLst>
          </p:cNvPr>
          <p:cNvSpPr txBox="1"/>
          <p:nvPr/>
        </p:nvSpPr>
        <p:spPr>
          <a:xfrm>
            <a:off x="592275" y="374650"/>
            <a:ext cx="12971325" cy="909864"/>
          </a:xfrm>
          <a:prstGeom prst="rect">
            <a:avLst/>
          </a:prstGeom>
        </p:spPr>
        <p:txBody>
          <a:bodyPr wrap="square" lIns="0" tIns="0" rIns="0" bIns="0" rtlCol="0" anchor="t">
            <a:spAutoFit/>
          </a:bodyPr>
          <a:lstStyle/>
          <a:p>
            <a:pPr algn="ctr">
              <a:lnSpc>
                <a:spcPts val="7699"/>
              </a:lnSpc>
            </a:pPr>
            <a:r>
              <a:rPr lang="en-US" sz="4400" dirty="0">
                <a:solidFill>
                  <a:srgbClr val="FFFFFF"/>
                </a:solidFill>
                <a:latin typeface="Poppins"/>
                <a:ea typeface="Poppins"/>
                <a:cs typeface="Poppins"/>
                <a:sym typeface="Poppins"/>
              </a:rPr>
              <a:t>Your Mission if You Decide to Accept It</a:t>
            </a:r>
          </a:p>
        </p:txBody>
      </p:sp>
      <p:sp>
        <p:nvSpPr>
          <p:cNvPr id="6" name="TextBox 6">
            <a:extLst>
              <a:ext uri="{FF2B5EF4-FFF2-40B4-BE49-F238E27FC236}">
                <a16:creationId xmlns:a16="http://schemas.microsoft.com/office/drawing/2014/main" id="{25373A81-1F30-2756-3F1B-598209F1F7F3}"/>
              </a:ext>
            </a:extLst>
          </p:cNvPr>
          <p:cNvSpPr txBox="1"/>
          <p:nvPr/>
        </p:nvSpPr>
        <p:spPr>
          <a:xfrm>
            <a:off x="1295400" y="2705100"/>
            <a:ext cx="14877803" cy="6739153"/>
          </a:xfrm>
          <a:prstGeom prst="rect">
            <a:avLst/>
          </a:prstGeom>
        </p:spPr>
        <p:txBody>
          <a:bodyPr lIns="0" tIns="0" rIns="0" bIns="0" rtlCol="0" anchor="t">
            <a:spAutoFit/>
          </a:bodyPr>
          <a:lstStyle/>
          <a:p>
            <a:pPr marL="0" marR="0">
              <a:lnSpc>
                <a:spcPct val="115000"/>
              </a:lnSpc>
              <a:spcAft>
                <a:spcPts val="800"/>
              </a:spcAft>
            </a:pPr>
            <a:r>
              <a:rPr lang="en-US" sz="3600" dirty="0">
                <a:solidFill>
                  <a:srgbClr val="000000"/>
                </a:solidFill>
                <a:latin typeface="Arial" panose="020B0604020202020204" pitchFamily="34" charset="0"/>
              </a:rPr>
              <a:t>We Are Going to Assume there is a President of the World and She has Asked you to Pull </a:t>
            </a:r>
            <a:r>
              <a:rPr lang="en-US" sz="3600" dirty="0" err="1">
                <a:solidFill>
                  <a:srgbClr val="000000"/>
                </a:solidFill>
                <a:latin typeface="Arial" panose="020B0604020202020204" pitchFamily="34" charset="0"/>
              </a:rPr>
              <a:t>Togther</a:t>
            </a:r>
            <a:r>
              <a:rPr lang="en-US" sz="3600" dirty="0">
                <a:solidFill>
                  <a:srgbClr val="000000"/>
                </a:solidFill>
                <a:latin typeface="Arial" panose="020B0604020202020204" pitchFamily="34" charset="0"/>
              </a:rPr>
              <a:t> a Plan, a Roadmap to Help Get Humanity from Here – a Post Scarcity World of 193 Competing Nation States to the World of Sustainable Super Abundance Foretold by the Futurists. </a:t>
            </a:r>
          </a:p>
          <a:p>
            <a:pPr marL="0" marR="0">
              <a:lnSpc>
                <a:spcPct val="115000"/>
              </a:lnSpc>
              <a:spcAft>
                <a:spcPts val="800"/>
              </a:spcAft>
            </a:pPr>
            <a:endParaRPr lang="en-US" sz="3600" dirty="0">
              <a:solidFill>
                <a:srgbClr val="000000"/>
              </a:solidFill>
              <a:latin typeface="Arial" panose="020B0604020202020204" pitchFamily="34" charset="0"/>
            </a:endParaRPr>
          </a:p>
          <a:p>
            <a:pPr marL="0" marR="0">
              <a:lnSpc>
                <a:spcPct val="115000"/>
              </a:lnSpc>
              <a:spcAft>
                <a:spcPts val="800"/>
              </a:spcAft>
            </a:pPr>
            <a:r>
              <a:rPr lang="en-US" sz="3600" dirty="0">
                <a:solidFill>
                  <a:srgbClr val="000000"/>
                </a:solidFill>
                <a:latin typeface="Arial" panose="020B0604020202020204" pitchFamily="34" charset="0"/>
              </a:rPr>
              <a:t>The President Wants a Concrete, Plan or Vision of How We Get From Here to There with the </a:t>
            </a:r>
            <a:r>
              <a:rPr lang="en-US" sz="4000" b="1" dirty="0">
                <a:solidFill>
                  <a:srgbClr val="000000"/>
                </a:solidFill>
                <a:latin typeface="Arial" panose="020B0604020202020204" pitchFamily="34" charset="0"/>
              </a:rPr>
              <a:t>Focus Being on the Plan and Pathways that Get us To Abundance </a:t>
            </a:r>
          </a:p>
          <a:p>
            <a:pPr marL="0" marR="0">
              <a:lnSpc>
                <a:spcPct val="115000"/>
              </a:lnSpc>
              <a:spcAft>
                <a:spcPts val="800"/>
              </a:spcAft>
            </a:pPr>
            <a:endParaRPr lang="en-US" sz="3600" dirty="0">
              <a:solidFill>
                <a:srgbClr val="000000"/>
              </a:solidFill>
              <a:latin typeface="Arial" panose="020B0604020202020204" pitchFamily="34" charset="0"/>
            </a:endParaRPr>
          </a:p>
          <a:p>
            <a:pPr marL="0" marR="0">
              <a:lnSpc>
                <a:spcPct val="115000"/>
              </a:lnSpc>
              <a:spcAft>
                <a:spcPts val="800"/>
              </a:spcAft>
            </a:pPr>
            <a:endParaRPr lang="en-US"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A4C865CB-5568-C627-4502-5F0409DD92D5}"/>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66881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402E-F0D8-B5D2-37DC-BB98ADE7867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99A3BC-9CE2-D8EB-0C31-F4484B95B515}"/>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FA92DE3A-9F21-54DC-1912-AE7C30C4D2E2}"/>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185B06BD-CA10-240D-9741-23C62FDBCCB7}"/>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DA28D7B2-4BE1-4910-4167-350AD7FC6730}"/>
              </a:ext>
            </a:extLst>
          </p:cNvPr>
          <p:cNvSpPr txBox="1"/>
          <p:nvPr/>
        </p:nvSpPr>
        <p:spPr>
          <a:xfrm>
            <a:off x="592275" y="374650"/>
            <a:ext cx="12971325" cy="909864"/>
          </a:xfrm>
          <a:prstGeom prst="rect">
            <a:avLst/>
          </a:prstGeom>
        </p:spPr>
        <p:txBody>
          <a:bodyPr wrap="square" lIns="0" tIns="0" rIns="0" bIns="0" rtlCol="0" anchor="t">
            <a:spAutoFit/>
          </a:bodyPr>
          <a:lstStyle/>
          <a:p>
            <a:pPr algn="ctr">
              <a:lnSpc>
                <a:spcPts val="7699"/>
              </a:lnSpc>
            </a:pPr>
            <a:r>
              <a:rPr lang="en-US" sz="4400" dirty="0">
                <a:solidFill>
                  <a:srgbClr val="FFFFFF"/>
                </a:solidFill>
                <a:latin typeface="Poppins"/>
                <a:ea typeface="Poppins"/>
                <a:cs typeface="Poppins"/>
                <a:sym typeface="Poppins"/>
              </a:rPr>
              <a:t>Support for Your Mission – Monthly Webinars </a:t>
            </a:r>
          </a:p>
        </p:txBody>
      </p:sp>
      <p:sp>
        <p:nvSpPr>
          <p:cNvPr id="6" name="TextBox 6">
            <a:extLst>
              <a:ext uri="{FF2B5EF4-FFF2-40B4-BE49-F238E27FC236}">
                <a16:creationId xmlns:a16="http://schemas.microsoft.com/office/drawing/2014/main" id="{15C5BB69-6E69-7010-1F8D-633A0168DC72}"/>
              </a:ext>
            </a:extLst>
          </p:cNvPr>
          <p:cNvSpPr txBox="1"/>
          <p:nvPr/>
        </p:nvSpPr>
        <p:spPr>
          <a:xfrm>
            <a:off x="1295400" y="2705100"/>
            <a:ext cx="14877803" cy="6732997"/>
          </a:xfrm>
          <a:prstGeom prst="rect">
            <a:avLst/>
          </a:prstGeom>
        </p:spPr>
        <p:txBody>
          <a:bodyPr lIns="0" tIns="0" rIns="0" bIns="0" rtlCol="0" anchor="t">
            <a:spAutoFit/>
          </a:bodyPr>
          <a:lstStyle/>
          <a:p>
            <a:pPr algn="l"/>
            <a:r>
              <a:rPr lang="en-US" sz="4000" dirty="0">
                <a:solidFill>
                  <a:srgbClr val="000000"/>
                </a:solidFill>
                <a:latin typeface="Arial" panose="020B0604020202020204" pitchFamily="34" charset="0"/>
              </a:rPr>
              <a:t>Monthly Webinars at 8 am EST </a:t>
            </a:r>
            <a:r>
              <a:rPr lang="en-US" sz="4000" b="1" i="0" dirty="0">
                <a:solidFill>
                  <a:srgbClr val="6C6E70"/>
                </a:solidFill>
                <a:effectLst/>
                <a:latin typeface="museo-sans"/>
              </a:rPr>
              <a:t>to Support Your Mission</a:t>
            </a:r>
          </a:p>
          <a:p>
            <a:pPr algn="l"/>
            <a:r>
              <a:rPr lang="en-US" sz="4000" b="1" i="0" dirty="0">
                <a:solidFill>
                  <a:srgbClr val="6C6E70"/>
                </a:solidFill>
                <a:effectLst/>
                <a:latin typeface="museo-sans"/>
              </a:rPr>
              <a:t> </a:t>
            </a:r>
            <a:endParaRPr lang="en-US" sz="4000" dirty="0">
              <a:solidFill>
                <a:srgbClr val="000000"/>
              </a:solidFill>
              <a:latin typeface="Arial" panose="020B0604020202020204" pitchFamily="34" charset="0"/>
            </a:endParaRPr>
          </a:p>
          <a:p>
            <a:pPr algn="l"/>
            <a:r>
              <a:rPr lang="en-US" sz="4000" b="1" i="0" dirty="0">
                <a:solidFill>
                  <a:srgbClr val="6C6E70"/>
                </a:solidFill>
                <a:effectLst/>
                <a:latin typeface="museo-sans"/>
              </a:rPr>
              <a:t>March 21, </a:t>
            </a:r>
          </a:p>
          <a:p>
            <a:pPr algn="l"/>
            <a:r>
              <a:rPr lang="en-US" sz="4000" b="1" i="0" dirty="0">
                <a:solidFill>
                  <a:srgbClr val="6C6E70"/>
                </a:solidFill>
                <a:effectLst/>
                <a:latin typeface="museo-sans"/>
              </a:rPr>
              <a:t>April 18 </a:t>
            </a:r>
          </a:p>
          <a:p>
            <a:pPr algn="l"/>
            <a:r>
              <a:rPr lang="en-US" sz="4000" b="1" i="0" dirty="0">
                <a:solidFill>
                  <a:srgbClr val="6C6E70"/>
                </a:solidFill>
                <a:effectLst/>
                <a:latin typeface="museo-sans"/>
              </a:rPr>
              <a:t> May 16 </a:t>
            </a:r>
          </a:p>
          <a:p>
            <a:pPr algn="l"/>
            <a:endParaRPr lang="en-US" sz="4000" b="1" dirty="0">
              <a:solidFill>
                <a:srgbClr val="6C6E70"/>
              </a:solidFill>
              <a:latin typeface="museo-sans"/>
            </a:endParaRPr>
          </a:p>
          <a:p>
            <a:pPr algn="l"/>
            <a:r>
              <a:rPr lang="en-US" sz="4000" dirty="0">
                <a:solidFill>
                  <a:srgbClr val="6C6E70"/>
                </a:solidFill>
                <a:latin typeface="museo-sans"/>
              </a:rPr>
              <a:t>March 21</a:t>
            </a:r>
            <a:r>
              <a:rPr lang="en-US" sz="4000" i="0" dirty="0">
                <a:solidFill>
                  <a:srgbClr val="6C6E70"/>
                </a:solidFill>
                <a:effectLst/>
                <a:latin typeface="museo-sans"/>
              </a:rPr>
              <a:t> – Deep Dive in AI What is it Really?   For all of the hype AI is not well understood.  This first webinar will go into depth in an effort to come up with a clear view of AI and how we expect it to evolve. </a:t>
            </a:r>
          </a:p>
          <a:p>
            <a:pPr marL="0" marR="0">
              <a:lnSpc>
                <a:spcPct val="115000"/>
              </a:lnSpc>
              <a:spcAft>
                <a:spcPts val="800"/>
              </a:spcAft>
            </a:pPr>
            <a:endParaRPr lang="en-US" sz="3600" dirty="0">
              <a:solidFill>
                <a:srgbClr val="000000"/>
              </a:solidFill>
              <a:latin typeface="Arial" panose="020B0604020202020204" pitchFamily="34" charset="0"/>
            </a:endParaRPr>
          </a:p>
          <a:p>
            <a:pPr marL="0" marR="0">
              <a:lnSpc>
                <a:spcPct val="115000"/>
              </a:lnSpc>
              <a:spcAft>
                <a:spcPts val="800"/>
              </a:spcAft>
            </a:pPr>
            <a:endParaRPr lang="en-US"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229E1358-B6E6-33F1-AC47-550687E36233}"/>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733345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3631C-A276-665C-6A50-0EAECEDAA2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8A1CE5C-2389-6FB8-C92C-6DB8B9CED9F9}"/>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C51208C2-2C9C-8ED3-1654-0CB5F5F3E0BF}"/>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913B288C-3836-26CE-0E44-44654787CEB9}"/>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895C318C-5460-5FC9-160D-86173992137D}"/>
              </a:ext>
            </a:extLst>
          </p:cNvPr>
          <p:cNvSpPr txBox="1"/>
          <p:nvPr/>
        </p:nvSpPr>
        <p:spPr>
          <a:xfrm>
            <a:off x="592275" y="374650"/>
            <a:ext cx="12971325" cy="1897314"/>
          </a:xfrm>
          <a:prstGeom prst="rect">
            <a:avLst/>
          </a:prstGeom>
        </p:spPr>
        <p:txBody>
          <a:bodyPr wrap="square" lIns="0" tIns="0" rIns="0" bIns="0" rtlCol="0" anchor="t">
            <a:spAutoFit/>
          </a:bodyPr>
          <a:lstStyle/>
          <a:p>
            <a:pPr algn="ctr">
              <a:lnSpc>
                <a:spcPts val="7699"/>
              </a:lnSpc>
            </a:pPr>
            <a:r>
              <a:rPr lang="en-US" sz="4400" dirty="0">
                <a:solidFill>
                  <a:srgbClr val="FFFFFF"/>
                </a:solidFill>
                <a:latin typeface="Poppins"/>
                <a:ea typeface="Poppins"/>
                <a:cs typeface="Poppins"/>
                <a:sym typeface="Poppins"/>
              </a:rPr>
              <a:t>Support for Your Mission </a:t>
            </a:r>
          </a:p>
          <a:p>
            <a:pPr algn="ctr">
              <a:lnSpc>
                <a:spcPts val="7699"/>
              </a:lnSpc>
            </a:pPr>
            <a:r>
              <a:rPr lang="en-US" sz="4400" dirty="0">
                <a:solidFill>
                  <a:srgbClr val="FFFFFF"/>
                </a:solidFill>
                <a:latin typeface="Poppins"/>
                <a:ea typeface="Poppins"/>
                <a:cs typeface="Poppins"/>
                <a:sym typeface="Poppins"/>
              </a:rPr>
              <a:t>Via Global Conversations via Padlet </a:t>
            </a:r>
          </a:p>
        </p:txBody>
      </p:sp>
      <p:sp>
        <p:nvSpPr>
          <p:cNvPr id="6" name="TextBox 6">
            <a:extLst>
              <a:ext uri="{FF2B5EF4-FFF2-40B4-BE49-F238E27FC236}">
                <a16:creationId xmlns:a16="http://schemas.microsoft.com/office/drawing/2014/main" id="{18B9A625-BC26-551B-9F80-D44C9C53D7BB}"/>
              </a:ext>
            </a:extLst>
          </p:cNvPr>
          <p:cNvSpPr txBox="1"/>
          <p:nvPr/>
        </p:nvSpPr>
        <p:spPr>
          <a:xfrm>
            <a:off x="1295400" y="2705100"/>
            <a:ext cx="14877803" cy="6732997"/>
          </a:xfrm>
          <a:prstGeom prst="rect">
            <a:avLst/>
          </a:prstGeom>
        </p:spPr>
        <p:txBody>
          <a:bodyPr lIns="0" tIns="0" rIns="0" bIns="0" rtlCol="0" anchor="t">
            <a:spAutoFit/>
          </a:bodyPr>
          <a:lstStyle/>
          <a:p>
            <a:pPr algn="l"/>
            <a:r>
              <a:rPr lang="en-US" sz="4000" dirty="0">
                <a:solidFill>
                  <a:srgbClr val="000000"/>
                </a:solidFill>
                <a:latin typeface="Arial" panose="020B0604020202020204" pitchFamily="34" charset="0"/>
              </a:rPr>
              <a:t>We Will Organize an Opportunity to Communicate Across our Platform via Padlet </a:t>
            </a:r>
          </a:p>
          <a:p>
            <a:pPr algn="l"/>
            <a:endParaRPr lang="en-US" sz="4000" b="1" i="0" dirty="0">
              <a:solidFill>
                <a:srgbClr val="000000"/>
              </a:solidFill>
              <a:effectLst/>
              <a:latin typeface="Arial" panose="020B0604020202020204" pitchFamily="34" charset="0"/>
            </a:endParaRPr>
          </a:p>
          <a:p>
            <a:pPr algn="l"/>
            <a:r>
              <a:rPr lang="en-US" sz="4000" dirty="0">
                <a:solidFill>
                  <a:srgbClr val="000000"/>
                </a:solidFill>
                <a:latin typeface="Arial" panose="020B0604020202020204" pitchFamily="34" charset="0"/>
              </a:rPr>
              <a:t>Youth Educator Platform </a:t>
            </a:r>
          </a:p>
          <a:p>
            <a:pPr algn="l"/>
            <a:r>
              <a:rPr lang="en-US" sz="4000" dirty="0">
                <a:solidFill>
                  <a:srgbClr val="000000"/>
                </a:solidFill>
                <a:latin typeface="Arial" panose="020B0604020202020204" pitchFamily="34" charset="0"/>
              </a:rPr>
              <a:t>Adult Participant Platform </a:t>
            </a:r>
          </a:p>
          <a:p>
            <a:pPr algn="l"/>
            <a:endParaRPr lang="en-US" sz="4000" dirty="0">
              <a:solidFill>
                <a:srgbClr val="000000"/>
              </a:solidFill>
              <a:latin typeface="Arial" panose="020B0604020202020204" pitchFamily="34" charset="0"/>
            </a:endParaRPr>
          </a:p>
          <a:p>
            <a:pPr algn="l"/>
            <a:r>
              <a:rPr lang="en-US" sz="4000" dirty="0">
                <a:solidFill>
                  <a:srgbClr val="000000"/>
                </a:solidFill>
                <a:latin typeface="Arial" panose="020B0604020202020204" pitchFamily="34" charset="0"/>
              </a:rPr>
              <a:t>And Then Organize Periodic Exchanges as Momentum Builds</a:t>
            </a:r>
          </a:p>
          <a:p>
            <a:pPr algn="l"/>
            <a:endParaRPr lang="en-US" sz="4000" dirty="0">
              <a:solidFill>
                <a:srgbClr val="000000"/>
              </a:solidFill>
              <a:latin typeface="Arial" panose="020B0604020202020204" pitchFamily="34" charset="0"/>
            </a:endParaRPr>
          </a:p>
          <a:p>
            <a:pPr algn="l"/>
            <a:r>
              <a:rPr lang="en-US" sz="4000" i="1" dirty="0">
                <a:solidFill>
                  <a:srgbClr val="000000"/>
                </a:solidFill>
                <a:latin typeface="Arial" panose="020B0604020202020204" pitchFamily="34" charset="0"/>
              </a:rPr>
              <a:t>Padlet Training Available</a:t>
            </a:r>
            <a:endParaRPr lang="en-US" sz="4000" b="1" i="1" dirty="0">
              <a:solidFill>
                <a:srgbClr val="6C6E70"/>
              </a:solidFill>
              <a:latin typeface="museo-sans"/>
            </a:endParaRPr>
          </a:p>
          <a:p>
            <a:pPr marL="0" marR="0">
              <a:lnSpc>
                <a:spcPct val="115000"/>
              </a:lnSpc>
              <a:spcAft>
                <a:spcPts val="800"/>
              </a:spcAft>
            </a:pPr>
            <a:endParaRPr lang="en-US" sz="3600" dirty="0">
              <a:solidFill>
                <a:srgbClr val="000000"/>
              </a:solidFill>
              <a:latin typeface="Arial" panose="020B0604020202020204" pitchFamily="34" charset="0"/>
            </a:endParaRPr>
          </a:p>
          <a:p>
            <a:pPr marL="0" marR="0">
              <a:lnSpc>
                <a:spcPct val="115000"/>
              </a:lnSpc>
              <a:spcAft>
                <a:spcPts val="800"/>
              </a:spcAft>
            </a:pPr>
            <a:endParaRPr lang="en-US"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04B00C6A-CCC8-6AC8-899C-3BF012399228}"/>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522816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A3908-3C24-C68F-E7B6-EA96FF831B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1CAB331-BD43-B089-1D94-6D9592B76664}"/>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5BE35129-41F4-1167-4B9A-8EE7153D00CD}"/>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950FE932-7EA7-ADE0-93CD-C5144BD337EC}"/>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FE2AFAD0-5CB1-F555-F5CE-B0B4AE2D744C}"/>
              </a:ext>
            </a:extLst>
          </p:cNvPr>
          <p:cNvSpPr txBox="1"/>
          <p:nvPr/>
        </p:nvSpPr>
        <p:spPr>
          <a:xfrm>
            <a:off x="592275" y="374650"/>
            <a:ext cx="12971325" cy="909864"/>
          </a:xfrm>
          <a:prstGeom prst="rect">
            <a:avLst/>
          </a:prstGeom>
        </p:spPr>
        <p:txBody>
          <a:bodyPr wrap="square" lIns="0" tIns="0" rIns="0" bIns="0" rtlCol="0" anchor="t">
            <a:spAutoFit/>
          </a:bodyPr>
          <a:lstStyle/>
          <a:p>
            <a:pPr algn="ctr">
              <a:lnSpc>
                <a:spcPts val="7699"/>
              </a:lnSpc>
            </a:pPr>
            <a:r>
              <a:rPr lang="en-US" sz="4400" dirty="0">
                <a:solidFill>
                  <a:srgbClr val="FFFFFF"/>
                </a:solidFill>
                <a:latin typeface="Poppins"/>
                <a:ea typeface="Poppins"/>
                <a:cs typeface="Poppins"/>
                <a:sym typeface="Poppins"/>
              </a:rPr>
              <a:t>Final Report Due June 20th</a:t>
            </a:r>
          </a:p>
        </p:txBody>
      </p:sp>
      <p:sp>
        <p:nvSpPr>
          <p:cNvPr id="6" name="TextBox 6">
            <a:extLst>
              <a:ext uri="{FF2B5EF4-FFF2-40B4-BE49-F238E27FC236}">
                <a16:creationId xmlns:a16="http://schemas.microsoft.com/office/drawing/2014/main" id="{715A25F0-6625-3BCF-54A3-6F485D8C77A0}"/>
              </a:ext>
            </a:extLst>
          </p:cNvPr>
          <p:cNvSpPr txBox="1"/>
          <p:nvPr/>
        </p:nvSpPr>
        <p:spPr>
          <a:xfrm>
            <a:off x="1295400" y="2705100"/>
            <a:ext cx="14877803" cy="5377754"/>
          </a:xfrm>
          <a:prstGeom prst="rect">
            <a:avLst/>
          </a:prstGeom>
        </p:spPr>
        <p:txBody>
          <a:bodyPr lIns="0" tIns="0" rIns="0" bIns="0" rtlCol="0" anchor="t">
            <a:spAutoFit/>
          </a:bodyPr>
          <a:lstStyle/>
          <a:p>
            <a:pPr algn="l"/>
            <a:r>
              <a:rPr lang="en-US" sz="4000" dirty="0">
                <a:solidFill>
                  <a:srgbClr val="000000"/>
                </a:solidFill>
                <a:latin typeface="Arial" panose="020B0604020202020204" pitchFamily="34" charset="0"/>
              </a:rPr>
              <a:t>The President is Asking for </a:t>
            </a:r>
            <a:r>
              <a:rPr lang="en-US" sz="4000" b="1" dirty="0">
                <a:solidFill>
                  <a:srgbClr val="000000"/>
                </a:solidFill>
                <a:latin typeface="Arial" panose="020B0604020202020204" pitchFamily="34" charset="0"/>
              </a:rPr>
              <a:t>a 3 to 5 page memo </a:t>
            </a:r>
            <a:r>
              <a:rPr lang="en-US" sz="4000" dirty="0">
                <a:solidFill>
                  <a:srgbClr val="000000"/>
                </a:solidFill>
                <a:latin typeface="Arial" panose="020B0604020202020204" pitchFamily="34" charset="0"/>
              </a:rPr>
              <a:t>explaining how she should use her immense powers to engineer a transition from our disconnected, zero-sum mindset world of scarcity to the post-scarcity, of abundance envisioned by the futurists. </a:t>
            </a:r>
          </a:p>
          <a:p>
            <a:pPr algn="l"/>
            <a:endParaRPr lang="en-US" sz="4000" dirty="0">
              <a:solidFill>
                <a:srgbClr val="000000"/>
              </a:solidFill>
              <a:latin typeface="Arial" panose="020B0604020202020204" pitchFamily="34" charset="0"/>
            </a:endParaRPr>
          </a:p>
          <a:p>
            <a:pPr algn="l"/>
            <a:r>
              <a:rPr lang="en-US" sz="4000" dirty="0">
                <a:solidFill>
                  <a:srgbClr val="000000"/>
                </a:solidFill>
                <a:latin typeface="Arial" panose="020B0604020202020204" pitchFamily="34" charset="0"/>
              </a:rPr>
              <a:t>We will ask you to present your principal findings in a 5 to 8 minute presentation on June 20</a:t>
            </a:r>
            <a:r>
              <a:rPr lang="en-US" sz="4000" baseline="30000" dirty="0">
                <a:solidFill>
                  <a:srgbClr val="000000"/>
                </a:solidFill>
                <a:latin typeface="Arial" panose="020B0604020202020204" pitchFamily="34" charset="0"/>
              </a:rPr>
              <a:t>th</a:t>
            </a:r>
            <a:r>
              <a:rPr lang="en-US" sz="4000" dirty="0">
                <a:solidFill>
                  <a:srgbClr val="000000"/>
                </a:solidFill>
                <a:latin typeface="Arial" panose="020B0604020202020204" pitchFamily="34" charset="0"/>
              </a:rPr>
              <a:t> once again starting at 8 am EST. </a:t>
            </a:r>
            <a:endParaRPr lang="en-US" sz="3600" dirty="0">
              <a:solidFill>
                <a:srgbClr val="000000"/>
              </a:solidFill>
              <a:latin typeface="Arial" panose="020B0604020202020204" pitchFamily="34" charset="0"/>
            </a:endParaRPr>
          </a:p>
          <a:p>
            <a:pPr marL="0" marR="0">
              <a:lnSpc>
                <a:spcPct val="115000"/>
              </a:lnSpc>
              <a:spcAft>
                <a:spcPts val="800"/>
              </a:spcAft>
            </a:pPr>
            <a:endParaRPr lang="en-US"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9C719755-C8FE-D452-E828-CD9E73652EA6}"/>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577934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38904-614C-023E-508F-8E842F202E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E84E18-C7C3-0B28-A992-55F95EF1359A}"/>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D5303CF4-0E3E-7F8A-63DA-14DF422A6FD2}"/>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FE9550B9-2C8F-9737-4239-E7E7EA61DB54}"/>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8E4C5F78-750F-1B6F-E4BA-E869FFEB8155}"/>
              </a:ext>
            </a:extLst>
          </p:cNvPr>
          <p:cNvSpPr txBox="1"/>
          <p:nvPr/>
        </p:nvSpPr>
        <p:spPr>
          <a:xfrm>
            <a:off x="592275" y="374650"/>
            <a:ext cx="12918557" cy="92525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Is This Kind of Conversation Needed?   </a:t>
            </a:r>
          </a:p>
        </p:txBody>
      </p:sp>
      <p:sp>
        <p:nvSpPr>
          <p:cNvPr id="7" name="Freeform 7">
            <a:extLst>
              <a:ext uri="{FF2B5EF4-FFF2-40B4-BE49-F238E27FC236}">
                <a16:creationId xmlns:a16="http://schemas.microsoft.com/office/drawing/2014/main" id="{0038E1EE-3224-DD86-9D7F-4DB5B8D55246}"/>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02366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Image Gallery"/>
          <p:cNvGrpSpPr/>
          <p:nvPr/>
        </p:nvGrpSpPr>
        <p:grpSpPr>
          <a:xfrm>
            <a:off x="-91675" y="1951768"/>
            <a:ext cx="12738669" cy="8830788"/>
            <a:chOff x="0" y="0"/>
            <a:chExt cx="12644557" cy="8765548"/>
          </a:xfrm>
        </p:grpSpPr>
        <p:pic>
          <p:nvPicPr>
            <p:cNvPr id="136" name="ChatGPT Image Feb 1, 2026, 11_27_56 AM.png" descr="ChatGPT Image Feb 1, 2026, 11_27_56 AM.png"/>
            <p:cNvPicPr>
              <a:picLocks noChangeAspect="1"/>
            </p:cNvPicPr>
            <p:nvPr/>
          </p:nvPicPr>
          <p:blipFill>
            <a:blip r:embed="rId2"/>
            <a:srcRect t="766" b="766"/>
            <a:stretch>
              <a:fillRect/>
            </a:stretch>
          </p:blipFill>
          <p:spPr>
            <a:xfrm>
              <a:off x="0" y="0"/>
              <a:ext cx="12644557" cy="8295300"/>
            </a:xfrm>
            <a:prstGeom prst="rect">
              <a:avLst/>
            </a:prstGeom>
            <a:ln w="12700" cap="flat">
              <a:noFill/>
              <a:miter lim="400000"/>
            </a:ln>
            <a:effectLst/>
          </p:spPr>
        </p:pic>
        <p:sp>
          <p:nvSpPr>
            <p:cNvPr id="137" name="Caption"/>
            <p:cNvSpPr/>
            <p:nvPr/>
          </p:nvSpPr>
          <p:spPr>
            <a:xfrm>
              <a:off x="0" y="8371499"/>
              <a:ext cx="12644557" cy="3940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
        <p:nvSpPr>
          <p:cNvPr id="4" name="Freeform 4">
            <a:extLst>
              <a:ext uri="{FF2B5EF4-FFF2-40B4-BE49-F238E27FC236}">
                <a16:creationId xmlns:a16="http://schemas.microsoft.com/office/drawing/2014/main" id="{DDEB95A9-2889-E20A-90A3-6DE4F26B6B6B}"/>
              </a:ext>
            </a:extLst>
          </p:cNvPr>
          <p:cNvSpPr/>
          <p:nvPr/>
        </p:nvSpPr>
        <p:spPr>
          <a:xfrm>
            <a:off x="-9439" y="-1"/>
            <a:ext cx="12656433" cy="1951769"/>
          </a:xfrm>
          <a:prstGeom prst="rect">
            <a:avLst/>
          </a:prstGeom>
          <a:solidFill>
            <a:srgbClr val="438CC8"/>
          </a:solidFill>
          <a:ln w="12700">
            <a:miter lim="400000"/>
          </a:ln>
        </p:spPr>
        <p:txBody>
          <a:bodyPr lIns="45719" rIns="45719"/>
          <a:lstStyle/>
          <a:p>
            <a:endParaRPr/>
          </a:p>
        </p:txBody>
      </p:sp>
      <p:sp>
        <p:nvSpPr>
          <p:cNvPr id="134" name="Google Shape;111;p3"/>
          <p:cNvSpPr txBox="1"/>
          <p:nvPr/>
        </p:nvSpPr>
        <p:spPr>
          <a:xfrm>
            <a:off x="624633" y="421886"/>
            <a:ext cx="11722836" cy="166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3600">
                <a:solidFill>
                  <a:srgbClr val="FFFFFE"/>
                </a:solidFill>
                <a:latin typeface="Poppins"/>
                <a:ea typeface="Poppins"/>
                <a:cs typeface="Poppins"/>
                <a:sym typeface="Poppins"/>
              </a:defRPr>
            </a:pPr>
            <a:r>
              <a:rPr lang="pt-BR" dirty="0" err="1"/>
              <a:t>We</a:t>
            </a:r>
            <a:r>
              <a:rPr lang="pt-BR" dirty="0"/>
              <a:t> NEED TO PREPARE OUR STUDENTS AND COMMUNITIES FOR THE TECH WAVE OF OPPORTUNITY .ASAP!!</a:t>
            </a:r>
            <a:endParaRPr lang="en-US" dirty="0"/>
          </a:p>
        </p:txBody>
      </p:sp>
      <p:sp>
        <p:nvSpPr>
          <p:cNvPr id="7" name="Freeform 7">
            <a:extLst>
              <a:ext uri="{FF2B5EF4-FFF2-40B4-BE49-F238E27FC236}">
                <a16:creationId xmlns:a16="http://schemas.microsoft.com/office/drawing/2014/main" id="{22E4B109-8D81-813A-BAB2-0B59600C3EC8}"/>
              </a:ext>
            </a:extLst>
          </p:cNvPr>
          <p:cNvSpPr/>
          <p:nvPr/>
        </p:nvSpPr>
        <p:spPr>
          <a:xfrm>
            <a:off x="13738400" y="117464"/>
            <a:ext cx="3449220" cy="1467662"/>
          </a:xfrm>
          <a:prstGeom prst="rect">
            <a:avLst/>
          </a:prstGeom>
          <a:blipFill>
            <a:blip r:embed="rId3"/>
            <a:stretch>
              <a:fillRect/>
            </a:stretch>
          </a:blipFill>
          <a:ln w="12700">
            <a:miter lim="400000"/>
          </a:ln>
        </p:spPr>
        <p:txBody>
          <a:bodyPr lIns="45719" rIns="45719"/>
          <a:lstStyle/>
          <a:p>
            <a:endParaRPr/>
          </a:p>
        </p:txBody>
      </p:sp>
    </p:spTree>
    <p:extLst>
      <p:ext uri="{BB962C8B-B14F-4D97-AF65-F5344CB8AC3E}">
        <p14:creationId xmlns:p14="http://schemas.microsoft.com/office/powerpoint/2010/main" val="199619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A56CE-D862-1A8F-83CD-ACD15A05DE8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8584602-ACF1-5E25-DFE9-11063022D46F}"/>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E7C322CC-A155-4AA7-E552-8F7DD85DD340}"/>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6E97B578-9365-AD35-AE19-23A8B4ACA137}"/>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673D655E-1446-2C54-FBC6-94F813A741E1}"/>
              </a:ext>
            </a:extLst>
          </p:cNvPr>
          <p:cNvSpPr txBox="1"/>
          <p:nvPr/>
        </p:nvSpPr>
        <p:spPr>
          <a:xfrm>
            <a:off x="592275" y="374650"/>
            <a:ext cx="13510833" cy="1897314"/>
          </a:xfrm>
          <a:prstGeom prst="rect">
            <a:avLst/>
          </a:prstGeom>
        </p:spPr>
        <p:txBody>
          <a:bodyPr wrap="square" lIns="0" tIns="0" rIns="0" bIns="0" rtlCol="0" anchor="t">
            <a:spAutoFit/>
          </a:bodyPr>
          <a:lstStyle/>
          <a:p>
            <a:pPr algn="ctr">
              <a:lnSpc>
                <a:spcPts val="7699"/>
              </a:lnSpc>
            </a:pPr>
            <a:r>
              <a:rPr lang="en-US" sz="4000" dirty="0">
                <a:solidFill>
                  <a:srgbClr val="FFFFFF"/>
                </a:solidFill>
                <a:latin typeface="Poppins"/>
                <a:ea typeface="Poppins"/>
                <a:cs typeface="Poppins"/>
                <a:sym typeface="Poppins"/>
              </a:rPr>
              <a:t>First Global Conversation on Future of Humanity</a:t>
            </a:r>
          </a:p>
          <a:p>
            <a:pPr algn="ctr">
              <a:lnSpc>
                <a:spcPts val="7699"/>
              </a:lnSpc>
            </a:pPr>
            <a:r>
              <a:rPr lang="en-US" sz="4400" dirty="0">
                <a:solidFill>
                  <a:srgbClr val="FFFFFF"/>
                </a:solidFill>
                <a:latin typeface="Poppins"/>
                <a:ea typeface="Poppins"/>
                <a:cs typeface="Poppins"/>
                <a:sym typeface="Poppins"/>
              </a:rPr>
              <a:t>We Ask for Your Patience and Input </a:t>
            </a:r>
          </a:p>
        </p:txBody>
      </p:sp>
      <p:sp>
        <p:nvSpPr>
          <p:cNvPr id="6" name="TextBox 6">
            <a:extLst>
              <a:ext uri="{FF2B5EF4-FFF2-40B4-BE49-F238E27FC236}">
                <a16:creationId xmlns:a16="http://schemas.microsoft.com/office/drawing/2014/main" id="{9776AD74-505A-2DF7-51E0-524CAF86C093}"/>
              </a:ext>
            </a:extLst>
          </p:cNvPr>
          <p:cNvSpPr txBox="1"/>
          <p:nvPr/>
        </p:nvSpPr>
        <p:spPr>
          <a:xfrm>
            <a:off x="1143000" y="2933700"/>
            <a:ext cx="14877803" cy="4924425"/>
          </a:xfrm>
          <a:prstGeom prst="rect">
            <a:avLst/>
          </a:prstGeom>
        </p:spPr>
        <p:txBody>
          <a:bodyPr lIns="0" tIns="0" rIns="0" bIns="0" rtlCol="0" anchor="t">
            <a:spAutoFit/>
          </a:bodyPr>
          <a:lstStyle/>
          <a:p>
            <a:pPr algn="l"/>
            <a:r>
              <a:rPr lang="en-US" sz="4000" dirty="0">
                <a:solidFill>
                  <a:srgbClr val="000000"/>
                </a:solidFill>
                <a:latin typeface="Arial" panose="020B0604020202020204" pitchFamily="34" charset="0"/>
              </a:rPr>
              <a:t>Our Hope is that this Conversation on the Future of Humanity Marks a Turning Point in the Evolution of our Species </a:t>
            </a:r>
          </a:p>
          <a:p>
            <a:pPr algn="l"/>
            <a:endParaRPr lang="en-US" sz="4000" dirty="0">
              <a:solidFill>
                <a:srgbClr val="000000"/>
              </a:solidFill>
              <a:latin typeface="Arial" panose="020B0604020202020204" pitchFamily="34" charset="0"/>
            </a:endParaRPr>
          </a:p>
          <a:p>
            <a:pPr algn="l"/>
            <a:r>
              <a:rPr lang="en-US" sz="4000" dirty="0">
                <a:solidFill>
                  <a:srgbClr val="000000"/>
                </a:solidFill>
                <a:latin typeface="Arial" panose="020B0604020202020204" pitchFamily="34" charset="0"/>
              </a:rPr>
              <a:t>As this is the First Time We have Attempted to Deliver a Global Program of this Nature we ask for your Patience and Constructive Input and Feedback throughout this process.  </a:t>
            </a:r>
          </a:p>
          <a:p>
            <a:pPr algn="l"/>
            <a:endParaRPr lang="en-US" sz="4000" dirty="0">
              <a:solidFill>
                <a:srgbClr val="000000"/>
              </a:solidFill>
              <a:latin typeface="Arial" panose="020B0604020202020204" pitchFamily="34" charset="0"/>
            </a:endParaRPr>
          </a:p>
          <a:p>
            <a:pPr algn="l"/>
            <a:endParaRPr lang="en-US" sz="4000" dirty="0">
              <a:solidFill>
                <a:srgbClr val="000000"/>
              </a:solidFill>
              <a:latin typeface="Arial" panose="020B0604020202020204" pitchFamily="34" charset="0"/>
            </a:endParaRPr>
          </a:p>
        </p:txBody>
      </p:sp>
      <p:sp>
        <p:nvSpPr>
          <p:cNvPr id="7" name="Freeform 7">
            <a:extLst>
              <a:ext uri="{FF2B5EF4-FFF2-40B4-BE49-F238E27FC236}">
                <a16:creationId xmlns:a16="http://schemas.microsoft.com/office/drawing/2014/main" id="{6303D814-2546-BB29-4BE9-724B28920E79}"/>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36243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4D6B7-213E-CF13-3CBE-40CD1F03B5C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97BD528-3FF8-9471-454C-A77CEECCCCFE}"/>
              </a:ext>
            </a:extLst>
          </p:cNvPr>
          <p:cNvGrpSpPr/>
          <p:nvPr/>
        </p:nvGrpSpPr>
        <p:grpSpPr>
          <a:xfrm>
            <a:off x="1124197" y="740543"/>
            <a:ext cx="13510833" cy="1827264"/>
            <a:chOff x="0" y="0"/>
            <a:chExt cx="3558409" cy="481255"/>
          </a:xfrm>
        </p:grpSpPr>
        <p:sp>
          <p:nvSpPr>
            <p:cNvPr id="3" name="Freeform 3">
              <a:extLst>
                <a:ext uri="{FF2B5EF4-FFF2-40B4-BE49-F238E27FC236}">
                  <a16:creationId xmlns:a16="http://schemas.microsoft.com/office/drawing/2014/main" id="{94D2127F-D3C7-56CC-63EB-E6704EFF8BC7}"/>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D39FF62A-EBF8-97D4-72D1-14F2257D94FF}"/>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75C3FEFB-9120-E90F-C00F-E3927FCE4FDD}"/>
              </a:ext>
            </a:extLst>
          </p:cNvPr>
          <p:cNvSpPr txBox="1"/>
          <p:nvPr/>
        </p:nvSpPr>
        <p:spPr>
          <a:xfrm>
            <a:off x="592275" y="374650"/>
            <a:ext cx="13510833" cy="1851148"/>
          </a:xfrm>
          <a:prstGeom prst="rect">
            <a:avLst/>
          </a:prstGeom>
        </p:spPr>
        <p:txBody>
          <a:bodyPr wrap="square" lIns="0" tIns="0" rIns="0" bIns="0" rtlCol="0" anchor="t">
            <a:spAutoFit/>
          </a:bodyPr>
          <a:lstStyle/>
          <a:p>
            <a:pPr algn="ctr">
              <a:lnSpc>
                <a:spcPts val="7699"/>
              </a:lnSpc>
            </a:pPr>
            <a:r>
              <a:rPr lang="en-US" sz="4000" dirty="0">
                <a:solidFill>
                  <a:srgbClr val="FFFFFF"/>
                </a:solidFill>
                <a:latin typeface="Poppins"/>
                <a:ea typeface="Poppins"/>
                <a:cs typeface="Poppins"/>
                <a:sym typeface="Poppins"/>
              </a:rPr>
              <a:t>The Four C’s for 21</a:t>
            </a:r>
            <a:r>
              <a:rPr lang="en-US" sz="4000" baseline="30000" dirty="0">
                <a:solidFill>
                  <a:srgbClr val="FFFFFF"/>
                </a:solidFill>
                <a:latin typeface="Poppins"/>
                <a:ea typeface="Poppins"/>
                <a:cs typeface="Poppins"/>
                <a:sym typeface="Poppins"/>
              </a:rPr>
              <a:t>st</a:t>
            </a:r>
            <a:r>
              <a:rPr lang="en-US" sz="4000" dirty="0">
                <a:solidFill>
                  <a:srgbClr val="FFFFFF"/>
                </a:solidFill>
                <a:latin typeface="Poppins"/>
                <a:ea typeface="Poppins"/>
                <a:cs typeface="Poppins"/>
                <a:sym typeface="Poppins"/>
              </a:rPr>
              <a:t> Century</a:t>
            </a:r>
          </a:p>
          <a:p>
            <a:pPr algn="ctr">
              <a:lnSpc>
                <a:spcPts val="7699"/>
              </a:lnSpc>
            </a:pPr>
            <a:r>
              <a:rPr lang="en-US" sz="3200" dirty="0">
                <a:solidFill>
                  <a:srgbClr val="FFFFFF"/>
                </a:solidFill>
                <a:latin typeface="Poppins"/>
                <a:ea typeface="Poppins"/>
                <a:cs typeface="Poppins"/>
                <a:sym typeface="Poppins"/>
              </a:rPr>
              <a:t>Critical Thinking, Creativity, Communication, Collaboration </a:t>
            </a:r>
          </a:p>
        </p:txBody>
      </p:sp>
      <p:sp>
        <p:nvSpPr>
          <p:cNvPr id="6" name="TextBox 6">
            <a:extLst>
              <a:ext uri="{FF2B5EF4-FFF2-40B4-BE49-F238E27FC236}">
                <a16:creationId xmlns:a16="http://schemas.microsoft.com/office/drawing/2014/main" id="{0EF6D522-2BEF-AD2E-ED6D-A68B8704ECE6}"/>
              </a:ext>
            </a:extLst>
          </p:cNvPr>
          <p:cNvSpPr txBox="1"/>
          <p:nvPr/>
        </p:nvSpPr>
        <p:spPr>
          <a:xfrm>
            <a:off x="1143000" y="2933700"/>
            <a:ext cx="14877803" cy="4555093"/>
          </a:xfrm>
          <a:prstGeom prst="rect">
            <a:avLst/>
          </a:prstGeom>
        </p:spPr>
        <p:txBody>
          <a:bodyPr lIns="0" tIns="0" rIns="0" bIns="0" rtlCol="0" anchor="t">
            <a:spAutoFit/>
          </a:bodyPr>
          <a:lstStyle/>
          <a:p>
            <a:pPr algn="l"/>
            <a:r>
              <a:rPr lang="en-US" sz="4000" dirty="0">
                <a:solidFill>
                  <a:srgbClr val="000000"/>
                </a:solidFill>
                <a:latin typeface="Arial" panose="020B0604020202020204" pitchFamily="34" charset="0"/>
              </a:rPr>
              <a:t>Our Our goal as with all of our programs is to encourage you to use your Critical Thinking skills, be Creative in Finding Solutions and Communicate those solutions effectively.  But our principal goal here is </a:t>
            </a:r>
            <a:r>
              <a:rPr lang="en-US" sz="4800" dirty="0">
                <a:solidFill>
                  <a:srgbClr val="000000"/>
                </a:solidFill>
                <a:latin typeface="Arial" panose="020B0604020202020204" pitchFamily="34" charset="0"/>
              </a:rPr>
              <a:t>to </a:t>
            </a:r>
            <a:r>
              <a:rPr lang="en-US" sz="4800" b="1" dirty="0">
                <a:solidFill>
                  <a:srgbClr val="000000"/>
                </a:solidFill>
                <a:latin typeface="Arial" panose="020B0604020202020204" pitchFamily="34" charset="0"/>
              </a:rPr>
              <a:t>Collaborate, </a:t>
            </a:r>
            <a:r>
              <a:rPr lang="en-US" sz="4800" b="1" dirty="0" err="1">
                <a:solidFill>
                  <a:srgbClr val="000000"/>
                </a:solidFill>
                <a:latin typeface="Arial" panose="020B0604020202020204" pitchFamily="34" charset="0"/>
              </a:rPr>
              <a:t>Collaborate,Collaborate</a:t>
            </a:r>
            <a:r>
              <a:rPr lang="en-US" sz="4800" b="1" dirty="0">
                <a:solidFill>
                  <a:srgbClr val="000000"/>
                </a:solidFill>
                <a:latin typeface="Arial" panose="020B0604020202020204" pitchFamily="34" charset="0"/>
              </a:rPr>
              <a:t>, Collaborate and Collaborate Some More!!</a:t>
            </a:r>
          </a:p>
          <a:p>
            <a:pPr algn="l"/>
            <a:endParaRPr lang="en-US" sz="4000" dirty="0">
              <a:solidFill>
                <a:srgbClr val="000000"/>
              </a:solidFill>
              <a:latin typeface="Arial" panose="020B0604020202020204" pitchFamily="34" charset="0"/>
            </a:endParaRPr>
          </a:p>
          <a:p>
            <a:pPr algn="l"/>
            <a:endParaRPr lang="en-US" sz="4000" dirty="0">
              <a:solidFill>
                <a:srgbClr val="000000"/>
              </a:solidFill>
              <a:latin typeface="Arial" panose="020B0604020202020204" pitchFamily="34" charset="0"/>
            </a:endParaRPr>
          </a:p>
        </p:txBody>
      </p:sp>
      <p:sp>
        <p:nvSpPr>
          <p:cNvPr id="7" name="Freeform 7">
            <a:extLst>
              <a:ext uri="{FF2B5EF4-FFF2-40B4-BE49-F238E27FC236}">
                <a16:creationId xmlns:a16="http://schemas.microsoft.com/office/drawing/2014/main" id="{D96ECCF3-34AC-19B5-518F-15547BF0345B}"/>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80595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94CB-6CC5-77DE-4EC2-E5ACA718D2C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FECB9A-AB56-7FB1-2F01-FB3F218B9849}"/>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25889F88-F218-383E-4C02-2927ABA41D90}"/>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045DEF5B-A807-EAB7-FC7F-910126B0A593}"/>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4DA6EEB7-3C93-F773-A236-66EAB0DC6A4E}"/>
              </a:ext>
            </a:extLst>
          </p:cNvPr>
          <p:cNvSpPr txBox="1"/>
          <p:nvPr/>
        </p:nvSpPr>
        <p:spPr>
          <a:xfrm>
            <a:off x="592275" y="374650"/>
            <a:ext cx="12971325" cy="1881925"/>
          </a:xfrm>
          <a:prstGeom prst="rect">
            <a:avLst/>
          </a:prstGeom>
        </p:spPr>
        <p:txBody>
          <a:bodyPr wrap="square" lIns="0" tIns="0" rIns="0" bIns="0" rtlCol="0" anchor="t">
            <a:spAutoFit/>
          </a:bodyPr>
          <a:lstStyle/>
          <a:p>
            <a:pPr algn="ctr">
              <a:lnSpc>
                <a:spcPts val="7699"/>
              </a:lnSpc>
            </a:pPr>
            <a:r>
              <a:rPr lang="en-US" sz="4000" dirty="0">
                <a:solidFill>
                  <a:srgbClr val="FFFFFF"/>
                </a:solidFill>
                <a:latin typeface="Poppins"/>
                <a:ea typeface="Poppins"/>
                <a:cs typeface="Poppins"/>
                <a:sym typeface="Poppins"/>
              </a:rPr>
              <a:t>Our Hope is That This Program a Transformative Impact and Want To Recognize Your Participation</a:t>
            </a:r>
          </a:p>
        </p:txBody>
      </p:sp>
      <p:sp>
        <p:nvSpPr>
          <p:cNvPr id="6" name="TextBox 6">
            <a:extLst>
              <a:ext uri="{FF2B5EF4-FFF2-40B4-BE49-F238E27FC236}">
                <a16:creationId xmlns:a16="http://schemas.microsoft.com/office/drawing/2014/main" id="{A45CF5F6-3122-F11B-BBD2-E3FBADB0809D}"/>
              </a:ext>
            </a:extLst>
          </p:cNvPr>
          <p:cNvSpPr txBox="1"/>
          <p:nvPr/>
        </p:nvSpPr>
        <p:spPr>
          <a:xfrm>
            <a:off x="1295400" y="2705100"/>
            <a:ext cx="14877803" cy="3693319"/>
          </a:xfrm>
          <a:prstGeom prst="rect">
            <a:avLst/>
          </a:prstGeom>
        </p:spPr>
        <p:txBody>
          <a:bodyPr lIns="0" tIns="0" rIns="0" bIns="0" rtlCol="0" anchor="t">
            <a:spAutoFit/>
          </a:bodyPr>
          <a:lstStyle/>
          <a:p>
            <a:pPr algn="l"/>
            <a:r>
              <a:rPr lang="en-US" sz="4000" dirty="0">
                <a:solidFill>
                  <a:srgbClr val="000000"/>
                </a:solidFill>
                <a:latin typeface="Arial" panose="020B0604020202020204" pitchFamily="34" charset="0"/>
              </a:rPr>
              <a:t>All Participants Will Receive a Certificate from One World confirming their participation in this historic exercise.</a:t>
            </a:r>
          </a:p>
          <a:p>
            <a:pPr algn="l"/>
            <a:endParaRPr lang="en-US" sz="4000" dirty="0">
              <a:solidFill>
                <a:srgbClr val="000000"/>
              </a:solidFill>
              <a:latin typeface="Arial" panose="020B0604020202020204" pitchFamily="34" charset="0"/>
            </a:endParaRPr>
          </a:p>
          <a:p>
            <a:pPr algn="l"/>
            <a:r>
              <a:rPr lang="en-US" sz="4000" dirty="0">
                <a:solidFill>
                  <a:srgbClr val="000000"/>
                </a:solidFill>
                <a:latin typeface="Arial" panose="020B0604020202020204" pitchFamily="34" charset="0"/>
              </a:rPr>
              <a:t>We Also Intend to Publish a Second Online Book at the end of this Process and will name all of those interested in putting their name to this project. </a:t>
            </a:r>
          </a:p>
        </p:txBody>
      </p:sp>
      <p:sp>
        <p:nvSpPr>
          <p:cNvPr id="7" name="Freeform 7">
            <a:extLst>
              <a:ext uri="{FF2B5EF4-FFF2-40B4-BE49-F238E27FC236}">
                <a16:creationId xmlns:a16="http://schemas.microsoft.com/office/drawing/2014/main" id="{1CEBEF13-737C-B017-12C1-4610A9356B6A}"/>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83864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9438" y="0"/>
            <a:ext cx="12584660" cy="1951767"/>
            <a:chOff x="0" y="0"/>
            <a:chExt cx="4436228" cy="688019"/>
          </a:xfrm>
        </p:grpSpPr>
        <p:sp>
          <p:nvSpPr>
            <p:cNvPr id="4" name="Freeform 4"/>
            <p:cNvSpPr/>
            <p:nvPr/>
          </p:nvSpPr>
          <p:spPr>
            <a:xfrm>
              <a:off x="0" y="0"/>
              <a:ext cx="4436228" cy="688019"/>
            </a:xfrm>
            <a:custGeom>
              <a:avLst/>
              <a:gdLst/>
              <a:ahLst/>
              <a:cxnLst/>
              <a:rect l="l" t="t" r="r" b="b"/>
              <a:pathLst>
                <a:path w="4436228" h="688019">
                  <a:moveTo>
                    <a:pt x="0" y="0"/>
                  </a:moveTo>
                  <a:lnTo>
                    <a:pt x="4436228" y="0"/>
                  </a:lnTo>
                  <a:lnTo>
                    <a:pt x="4436228" y="688019"/>
                  </a:lnTo>
                  <a:lnTo>
                    <a:pt x="0" y="688019"/>
                  </a:lnTo>
                  <a:close/>
                </a:path>
              </a:pathLst>
            </a:custGeom>
            <a:solidFill>
              <a:srgbClr val="438CC8"/>
            </a:solidFill>
          </p:spPr>
          <p:txBody>
            <a:bodyPr/>
            <a:lstStyle/>
            <a:p>
              <a:endParaRPr lang="en-US"/>
            </a:p>
          </p:txBody>
        </p:sp>
        <p:sp>
          <p:nvSpPr>
            <p:cNvPr id="5" name="TextBox 5"/>
            <p:cNvSpPr txBox="1"/>
            <p:nvPr/>
          </p:nvSpPr>
          <p:spPr>
            <a:xfrm>
              <a:off x="0" y="-28575"/>
              <a:ext cx="4436228" cy="716594"/>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1772332" y="2701213"/>
            <a:ext cx="12531719" cy="6557087"/>
            <a:chOff x="0" y="0"/>
            <a:chExt cx="16708959" cy="8742782"/>
          </a:xfrm>
        </p:grpSpPr>
        <p:sp>
          <p:nvSpPr>
            <p:cNvPr id="7" name="TextBox 7"/>
            <p:cNvSpPr txBox="1"/>
            <p:nvPr/>
          </p:nvSpPr>
          <p:spPr>
            <a:xfrm>
              <a:off x="0" y="-85725"/>
              <a:ext cx="16708959" cy="1848487"/>
            </a:xfrm>
            <a:prstGeom prst="rect">
              <a:avLst/>
            </a:prstGeom>
          </p:spPr>
          <p:txBody>
            <a:bodyPr lIns="0" tIns="0" rIns="0" bIns="0" rtlCol="0" anchor="t">
              <a:spAutoFit/>
            </a:bodyPr>
            <a:lstStyle/>
            <a:p>
              <a:pPr algn="l">
                <a:lnSpc>
                  <a:spcPts val="5639"/>
                </a:lnSpc>
              </a:pPr>
              <a:r>
                <a:rPr lang="en-US" sz="3999">
                  <a:solidFill>
                    <a:srgbClr val="6D6E71"/>
                  </a:solidFill>
                  <a:latin typeface="Proxima Nova"/>
                  <a:ea typeface="Proxima Nova"/>
                  <a:cs typeface="Proxima Nova"/>
                  <a:sym typeface="Proxima Nova"/>
                </a:rPr>
                <a:t>All human beings alive today and yet to be born share an</a:t>
              </a:r>
              <a:r>
                <a:rPr lang="en-US" sz="3999">
                  <a:solidFill>
                    <a:srgbClr val="000000"/>
                  </a:solidFill>
                  <a:latin typeface="Proxima Nova"/>
                  <a:ea typeface="Proxima Nova"/>
                  <a:cs typeface="Proxima Nova"/>
                  <a:sym typeface="Proxima Nova"/>
                </a:rPr>
                <a:t> </a:t>
              </a:r>
              <a:r>
                <a:rPr lang="en-US" sz="3999" b="1">
                  <a:solidFill>
                    <a:srgbClr val="85B045"/>
                  </a:solidFill>
                  <a:latin typeface="Proxima Nova Bold"/>
                  <a:ea typeface="Proxima Nova Bold"/>
                  <a:cs typeface="Proxima Nova Bold"/>
                  <a:sym typeface="Proxima Nova Bold"/>
                </a:rPr>
                <a:t>essential human connection</a:t>
              </a:r>
              <a:r>
                <a:rPr lang="en-US" sz="3999">
                  <a:solidFill>
                    <a:srgbClr val="000000"/>
                  </a:solidFill>
                  <a:latin typeface="Proxima Nova"/>
                  <a:ea typeface="Proxima Nova"/>
                  <a:cs typeface="Proxima Nova"/>
                  <a:sym typeface="Proxima Nova"/>
                </a:rPr>
                <a:t>.</a:t>
              </a:r>
            </a:p>
          </p:txBody>
        </p:sp>
        <p:sp>
          <p:nvSpPr>
            <p:cNvPr id="8" name="TextBox 8"/>
            <p:cNvSpPr txBox="1"/>
            <p:nvPr/>
          </p:nvSpPr>
          <p:spPr>
            <a:xfrm>
              <a:off x="0" y="2506232"/>
              <a:ext cx="16480268" cy="3625428"/>
            </a:xfrm>
            <a:prstGeom prst="rect">
              <a:avLst/>
            </a:prstGeom>
          </p:spPr>
          <p:txBody>
            <a:bodyPr lIns="0" tIns="0" rIns="0" bIns="0" rtlCol="0" anchor="t">
              <a:spAutoFit/>
            </a:bodyPr>
            <a:lstStyle/>
            <a:p>
              <a:pPr algn="just">
                <a:lnSpc>
                  <a:spcPts val="5459"/>
                </a:lnSpc>
                <a:spcBef>
                  <a:spcPct val="0"/>
                </a:spcBef>
              </a:pPr>
              <a:r>
                <a:rPr lang="en-US" sz="3899">
                  <a:solidFill>
                    <a:srgbClr val="6D6E71"/>
                  </a:solidFill>
                  <a:latin typeface="Proxima Nova"/>
                  <a:ea typeface="Proxima Nova"/>
                  <a:cs typeface="Proxima Nova"/>
                  <a:sym typeface="Proxima Nova"/>
                </a:rPr>
                <a:t>Humanity needs </a:t>
              </a:r>
              <a:r>
                <a:rPr lang="en-US" sz="3899" b="1">
                  <a:solidFill>
                    <a:srgbClr val="D2352F"/>
                  </a:solidFill>
                  <a:latin typeface="Proxima Nova Bold"/>
                  <a:ea typeface="Proxima Nova Bold"/>
                  <a:cs typeface="Proxima Nova Bold"/>
                  <a:sym typeface="Proxima Nova Bold"/>
                </a:rPr>
                <a:t>new forms of global cooperation</a:t>
              </a:r>
              <a:r>
                <a:rPr lang="en-US" sz="3899">
                  <a:solidFill>
                    <a:srgbClr val="6D6E71"/>
                  </a:solidFill>
                  <a:latin typeface="Proxima Nova"/>
                  <a:ea typeface="Proxima Nova"/>
                  <a:cs typeface="Proxima Nova"/>
                  <a:sym typeface="Proxima Nova"/>
                </a:rPr>
                <a:t> at this pivotal time in human history if we are to survive and prosper.</a:t>
              </a:r>
            </a:p>
            <a:p>
              <a:pPr algn="just">
                <a:lnSpc>
                  <a:spcPts val="5599"/>
                </a:lnSpc>
                <a:spcBef>
                  <a:spcPct val="0"/>
                </a:spcBef>
              </a:pPr>
              <a:endParaRPr lang="en-US" sz="3899">
                <a:solidFill>
                  <a:srgbClr val="6D6E71"/>
                </a:solidFill>
                <a:latin typeface="Proxima Nova"/>
                <a:ea typeface="Proxima Nova"/>
                <a:cs typeface="Proxima Nova"/>
                <a:sym typeface="Proxima Nova"/>
              </a:endParaRPr>
            </a:p>
          </p:txBody>
        </p:sp>
        <p:sp>
          <p:nvSpPr>
            <p:cNvPr id="9" name="TextBox 9"/>
            <p:cNvSpPr txBox="1"/>
            <p:nvPr/>
          </p:nvSpPr>
          <p:spPr>
            <a:xfrm>
              <a:off x="0" y="6055460"/>
              <a:ext cx="16480268" cy="2687322"/>
            </a:xfrm>
            <a:prstGeom prst="rect">
              <a:avLst/>
            </a:prstGeom>
          </p:spPr>
          <p:txBody>
            <a:bodyPr lIns="0" tIns="0" rIns="0" bIns="0" rtlCol="0" anchor="t">
              <a:spAutoFit/>
            </a:bodyPr>
            <a:lstStyle/>
            <a:p>
              <a:pPr algn="just">
                <a:lnSpc>
                  <a:spcPts val="5459"/>
                </a:lnSpc>
                <a:spcBef>
                  <a:spcPct val="0"/>
                </a:spcBef>
              </a:pPr>
              <a:r>
                <a:rPr lang="en-US" sz="3899">
                  <a:solidFill>
                    <a:srgbClr val="6C6E70"/>
                  </a:solidFill>
                  <a:latin typeface="Proxima Nova"/>
                  <a:ea typeface="Proxima Nova"/>
                  <a:cs typeface="Proxima Nova"/>
                  <a:sym typeface="Proxima Nova"/>
                </a:rPr>
                <a:t>We need to </a:t>
              </a:r>
              <a:r>
                <a:rPr lang="en-US" sz="3899" b="1">
                  <a:solidFill>
                    <a:srgbClr val="FBB040"/>
                  </a:solidFill>
                  <a:latin typeface="Proxima Nova Bold"/>
                  <a:ea typeface="Proxima Nova Bold"/>
                  <a:cs typeface="Proxima Nova Bold"/>
                  <a:sym typeface="Proxima Nova Bold"/>
                </a:rPr>
                <a:t>generate respectful, fallible conversations</a:t>
              </a:r>
              <a:r>
                <a:rPr lang="en-US" sz="3899">
                  <a:solidFill>
                    <a:srgbClr val="6C6E70"/>
                  </a:solidFill>
                  <a:latin typeface="Proxima Nova"/>
                  <a:ea typeface="Proxima Nova"/>
                  <a:cs typeface="Proxima Nova"/>
                  <a:sym typeface="Proxima Nova"/>
                </a:rPr>
                <a:t> to understand the full potential for abundance in our increasingly complex world.</a:t>
              </a:r>
            </a:p>
          </p:txBody>
        </p:sp>
      </p:grpSp>
      <p:sp>
        <p:nvSpPr>
          <p:cNvPr id="10" name="TextBox 10"/>
          <p:cNvSpPr txBox="1"/>
          <p:nvPr/>
        </p:nvSpPr>
        <p:spPr>
          <a:xfrm>
            <a:off x="210637" y="363743"/>
            <a:ext cx="12364585" cy="1052831"/>
          </a:xfrm>
          <a:prstGeom prst="rect">
            <a:avLst/>
          </a:prstGeom>
        </p:spPr>
        <p:txBody>
          <a:bodyPr lIns="0" tIns="0" rIns="0" bIns="0" rtlCol="0" anchor="t">
            <a:spAutoFit/>
          </a:bodyPr>
          <a:lstStyle/>
          <a:p>
            <a:pPr algn="l">
              <a:lnSpc>
                <a:spcPts val="8119"/>
              </a:lnSpc>
            </a:pPr>
            <a:r>
              <a:rPr lang="en-US" sz="5799">
                <a:solidFill>
                  <a:srgbClr val="FFFFFE"/>
                </a:solidFill>
                <a:latin typeface="Poppins"/>
                <a:ea typeface="Poppins"/>
                <a:cs typeface="Poppins"/>
                <a:sym typeface="Poppins"/>
              </a:rPr>
              <a:t>One World's Fundamental Values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D049-12CF-E1C1-4014-D8361002569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00A2EEE-5AF9-6320-AB24-8EDC81561DE0}"/>
              </a:ext>
            </a:extLst>
          </p:cNvPr>
          <p:cNvGrpSpPr/>
          <p:nvPr/>
        </p:nvGrpSpPr>
        <p:grpSpPr>
          <a:xfrm>
            <a:off x="0" y="0"/>
            <a:ext cx="13510833" cy="1827264"/>
            <a:chOff x="0" y="0"/>
            <a:chExt cx="3558409" cy="481255"/>
          </a:xfrm>
        </p:grpSpPr>
        <p:sp>
          <p:nvSpPr>
            <p:cNvPr id="3" name="Freeform 3">
              <a:extLst>
                <a:ext uri="{FF2B5EF4-FFF2-40B4-BE49-F238E27FC236}">
                  <a16:creationId xmlns:a16="http://schemas.microsoft.com/office/drawing/2014/main" id="{E0E6E7B3-C804-965A-6B45-0E28CD700E24}"/>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10849189-C800-0BC2-FD67-7035D0B78421}"/>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A8737BF1-76D1-F4D2-8845-B5939040D5B2}"/>
              </a:ext>
            </a:extLst>
          </p:cNvPr>
          <p:cNvSpPr txBox="1"/>
          <p:nvPr/>
        </p:nvSpPr>
        <p:spPr>
          <a:xfrm>
            <a:off x="592276" y="374650"/>
            <a:ext cx="12028766" cy="984250"/>
          </a:xfrm>
          <a:prstGeom prst="rect">
            <a:avLst/>
          </a:prstGeom>
        </p:spPr>
        <p:txBody>
          <a:bodyPr lIns="0" tIns="0" rIns="0" bIns="0" rtlCol="0" anchor="t">
            <a:spAutoFit/>
          </a:bodyPr>
          <a:lstStyle/>
          <a:p>
            <a:pPr algn="ctr">
              <a:lnSpc>
                <a:spcPts val="7699"/>
              </a:lnSpc>
            </a:pPr>
            <a:r>
              <a:rPr lang="en-US" sz="5499">
                <a:solidFill>
                  <a:srgbClr val="FFFFFF"/>
                </a:solidFill>
                <a:latin typeface="Poppins"/>
                <a:ea typeface="Poppins"/>
                <a:cs typeface="Poppins"/>
                <a:sym typeface="Poppins"/>
              </a:rPr>
              <a:t>Welcome to the One World Family!</a:t>
            </a:r>
          </a:p>
        </p:txBody>
      </p:sp>
      <p:sp>
        <p:nvSpPr>
          <p:cNvPr id="6" name="TextBox 6">
            <a:extLst>
              <a:ext uri="{FF2B5EF4-FFF2-40B4-BE49-F238E27FC236}">
                <a16:creationId xmlns:a16="http://schemas.microsoft.com/office/drawing/2014/main" id="{10F1A2E9-FBC6-B976-63D1-451BC96CE35B}"/>
              </a:ext>
            </a:extLst>
          </p:cNvPr>
          <p:cNvSpPr txBox="1"/>
          <p:nvPr/>
        </p:nvSpPr>
        <p:spPr>
          <a:xfrm>
            <a:off x="1295400" y="2705100"/>
            <a:ext cx="14877803" cy="6995890"/>
          </a:xfrm>
          <a:prstGeom prst="rect">
            <a:avLst/>
          </a:prstGeom>
        </p:spPr>
        <p:txBody>
          <a:bodyPr lIns="0" tIns="0" rIns="0" bIns="0" rtlCol="0" anchor="t">
            <a:spAutoFit/>
          </a:bodyPr>
          <a:lstStyle/>
          <a:p>
            <a:pPr algn="just">
              <a:lnSpc>
                <a:spcPts val="5040"/>
              </a:lnSpc>
            </a:pPr>
            <a:r>
              <a:rPr lang="en-US" sz="3600" b="1" dirty="0">
                <a:solidFill>
                  <a:srgbClr val="8DB943"/>
                </a:solidFill>
                <a:latin typeface="Proxima Nova Bold"/>
                <a:ea typeface="Proxima Nova Bold"/>
                <a:cs typeface="Proxima Nova Bold"/>
                <a:sym typeface="Proxima Nova Bold"/>
              </a:rPr>
              <a:t>Vision:</a:t>
            </a:r>
            <a:r>
              <a:rPr lang="en-US" sz="3600" b="1" dirty="0">
                <a:solidFill>
                  <a:srgbClr val="000000"/>
                </a:solidFill>
                <a:latin typeface="Proxima Nova Bold"/>
                <a:ea typeface="Proxima Nova Bold"/>
                <a:cs typeface="Proxima Nova Bold"/>
                <a:sym typeface="Proxima Nova Bold"/>
              </a:rPr>
              <a:t> </a:t>
            </a:r>
            <a:r>
              <a:rPr lang="en-US" sz="3600" dirty="0">
                <a:solidFill>
                  <a:srgbClr val="6D6E71"/>
                </a:solidFill>
                <a:latin typeface="Proxima Nova"/>
                <a:ea typeface="Proxima Nova"/>
                <a:cs typeface="Proxima Nova"/>
                <a:sym typeface="Proxima Nova"/>
              </a:rPr>
              <a:t>One World 2050:</a:t>
            </a:r>
            <a:r>
              <a:rPr lang="en-US" sz="8000" dirty="0">
                <a:solidFill>
                  <a:srgbClr val="6D6E71"/>
                </a:solidFill>
                <a:latin typeface="Proxima Nova"/>
                <a:ea typeface="Proxima Nova"/>
                <a:cs typeface="Proxima Nova"/>
                <a:sym typeface="Proxima Nova"/>
              </a:rPr>
              <a:t> </a:t>
            </a:r>
            <a:r>
              <a:rPr lang="en-US" sz="6000" dirty="0" err="1">
                <a:solidFill>
                  <a:srgbClr val="6D6E71"/>
                </a:solidFill>
                <a:latin typeface="Proxima Nova"/>
                <a:ea typeface="Proxima Nova"/>
                <a:cs typeface="Proxima Nova"/>
                <a:sym typeface="Proxima Nova"/>
              </a:rPr>
              <a:t>if,if,if</a:t>
            </a:r>
            <a:r>
              <a:rPr lang="en-US" sz="8000" dirty="0">
                <a:solidFill>
                  <a:srgbClr val="6D6E71"/>
                </a:solidFill>
                <a:latin typeface="Proxima Nova"/>
                <a:ea typeface="Proxima Nova"/>
                <a:cs typeface="Proxima Nova"/>
                <a:sym typeface="Proxima Nova"/>
              </a:rPr>
              <a:t> </a:t>
            </a:r>
            <a:r>
              <a:rPr lang="en-US" sz="3600" dirty="0">
                <a:solidFill>
                  <a:srgbClr val="6D6E71"/>
                </a:solidFill>
                <a:latin typeface="Proxima Nova"/>
                <a:ea typeface="Proxima Nova"/>
                <a:cs typeface="Proxima Nova"/>
                <a:sym typeface="Proxima Nova"/>
              </a:rPr>
              <a:t>we manage to keep civilization intact until 2050 every human being alive then will have the potential to live better than the billionaires of today.</a:t>
            </a:r>
          </a:p>
          <a:p>
            <a:pPr algn="just">
              <a:lnSpc>
                <a:spcPts val="5040"/>
              </a:lnSpc>
            </a:pPr>
            <a:endParaRPr lang="en-US" sz="3600" dirty="0">
              <a:solidFill>
                <a:srgbClr val="6D6E71"/>
              </a:solidFill>
              <a:latin typeface="Proxima Nova"/>
              <a:ea typeface="Proxima Nova"/>
              <a:cs typeface="Proxima Nova"/>
              <a:sym typeface="Proxima Nova"/>
            </a:endParaRPr>
          </a:p>
          <a:p>
            <a:pPr algn="just">
              <a:lnSpc>
                <a:spcPts val="5040"/>
              </a:lnSpc>
            </a:pPr>
            <a:r>
              <a:rPr lang="en-US" sz="3600" dirty="0">
                <a:solidFill>
                  <a:srgbClr val="6D6E71"/>
                </a:solidFill>
                <a:latin typeface="Proxima Nova"/>
                <a:ea typeface="Proxima Nova"/>
                <a:cs typeface="Proxima Nova"/>
                <a:sym typeface="Proxima Nova"/>
              </a:rPr>
              <a:t>THE IF KEEPS ON GETTING BIGGER AND MORE UNCERTAIN!!! BY THE MONTH !!!</a:t>
            </a:r>
          </a:p>
          <a:p>
            <a:pPr algn="just">
              <a:lnSpc>
                <a:spcPts val="5040"/>
              </a:lnSpc>
            </a:pPr>
            <a:endParaRPr lang="en-US" sz="3600" dirty="0">
              <a:solidFill>
                <a:srgbClr val="6D6E71"/>
              </a:solidFill>
              <a:latin typeface="Proxima Nova"/>
              <a:ea typeface="Proxima Nova"/>
              <a:cs typeface="Proxima Nova"/>
              <a:sym typeface="Proxima Nova"/>
            </a:endParaRPr>
          </a:p>
          <a:p>
            <a:pPr algn="just">
              <a:lnSpc>
                <a:spcPts val="5040"/>
              </a:lnSpc>
            </a:pPr>
            <a:r>
              <a:rPr lang="en-US" sz="3600" b="1" dirty="0">
                <a:solidFill>
                  <a:srgbClr val="438CC8"/>
                </a:solidFill>
                <a:latin typeface="Proxima Nova Bold"/>
                <a:ea typeface="Proxima Nova Bold"/>
                <a:cs typeface="Proxima Nova Bold"/>
                <a:sym typeface="Proxima Nova Bold"/>
              </a:rPr>
              <a:t>Mission:</a:t>
            </a:r>
            <a:r>
              <a:rPr lang="en-US" sz="3600" b="1" dirty="0">
                <a:solidFill>
                  <a:srgbClr val="000000"/>
                </a:solidFill>
                <a:latin typeface="Proxima Nova Bold"/>
                <a:ea typeface="Proxima Nova Bold"/>
                <a:cs typeface="Proxima Nova Bold"/>
                <a:sym typeface="Proxima Nova Bold"/>
              </a:rPr>
              <a:t> </a:t>
            </a:r>
            <a:r>
              <a:rPr lang="en-US" sz="3600" dirty="0">
                <a:solidFill>
                  <a:srgbClr val="6C6E70"/>
                </a:solidFill>
                <a:latin typeface="Proxima Nova"/>
                <a:ea typeface="Proxima Nova"/>
                <a:cs typeface="Proxima Nova"/>
                <a:sym typeface="Proxima Nova"/>
              </a:rPr>
              <a:t>Use our Future Ready programs to prepare global K-12 youth for 21st century individual and societal success.</a:t>
            </a:r>
          </a:p>
          <a:p>
            <a:pPr algn="just">
              <a:lnSpc>
                <a:spcPts val="5040"/>
              </a:lnSpc>
            </a:pPr>
            <a:endParaRPr lang="en-US" sz="3600" dirty="0">
              <a:solidFill>
                <a:srgbClr val="6C6E70"/>
              </a:solidFill>
              <a:latin typeface="Proxima Nova"/>
              <a:ea typeface="Proxima Nova"/>
              <a:cs typeface="Proxima Nova"/>
              <a:sym typeface="Proxima Nova"/>
            </a:endParaRPr>
          </a:p>
          <a:p>
            <a:pPr algn="just">
              <a:lnSpc>
                <a:spcPts val="5040"/>
              </a:lnSpc>
            </a:pPr>
            <a:r>
              <a:rPr lang="en-US" sz="3600" b="1" dirty="0">
                <a:solidFill>
                  <a:srgbClr val="D33230"/>
                </a:solidFill>
                <a:latin typeface="Proxima Nova Bold"/>
                <a:ea typeface="Proxima Nova Bold"/>
                <a:cs typeface="Proxima Nova Bold"/>
                <a:sym typeface="Proxima Nova Bold"/>
              </a:rPr>
              <a:t>Goal: </a:t>
            </a:r>
            <a:r>
              <a:rPr lang="en-US" sz="3600" dirty="0">
                <a:solidFill>
                  <a:srgbClr val="6D6E71"/>
                </a:solidFill>
                <a:latin typeface="Proxima Nova"/>
                <a:ea typeface="Proxima Nova"/>
                <a:cs typeface="Proxima Nova"/>
                <a:sym typeface="Proxima Nova"/>
              </a:rPr>
              <a:t>to create a global coalition for </a:t>
            </a:r>
            <a:r>
              <a:rPr lang="en-US" sz="3600" b="1" dirty="0">
                <a:solidFill>
                  <a:srgbClr val="6D6E71"/>
                </a:solidFill>
                <a:latin typeface="Proxima Nova Bold"/>
                <a:ea typeface="Proxima Nova Bold"/>
                <a:cs typeface="Proxima Nova Bold"/>
                <a:sym typeface="Proxima Nova Bold"/>
              </a:rPr>
              <a:t>Sustainable Super Abundance </a:t>
            </a:r>
          </a:p>
        </p:txBody>
      </p:sp>
      <p:sp>
        <p:nvSpPr>
          <p:cNvPr id="7" name="Freeform 7">
            <a:extLst>
              <a:ext uri="{FF2B5EF4-FFF2-40B4-BE49-F238E27FC236}">
                <a16:creationId xmlns:a16="http://schemas.microsoft.com/office/drawing/2014/main" id="{C2151A24-7C1C-D849-6B4F-36AF8088C0B4}"/>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4041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137CE-7CD8-6A0B-15BB-19C8A348991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7740200-BB33-EC3D-3416-0B3B81C3D356}"/>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8E09D558-D76F-D116-956A-2370A6C843BD}"/>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1DB2496C-12A0-C966-B791-26630FAA32E2}"/>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445A799B-162A-076F-2DD0-EC4DE7A0A5C4}"/>
              </a:ext>
            </a:extLst>
          </p:cNvPr>
          <p:cNvSpPr txBox="1"/>
          <p:nvPr/>
        </p:nvSpPr>
        <p:spPr>
          <a:xfrm>
            <a:off x="592275" y="374650"/>
            <a:ext cx="12918557" cy="290015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Living at the Hinge of History</a:t>
            </a:r>
          </a:p>
          <a:p>
            <a:pPr algn="ctr">
              <a:lnSpc>
                <a:spcPts val="7699"/>
              </a:lnSpc>
            </a:pPr>
            <a:r>
              <a:rPr lang="en-US" sz="3200" dirty="0">
                <a:solidFill>
                  <a:srgbClr val="FFFFFF"/>
                </a:solidFill>
                <a:latin typeface="Poppins"/>
                <a:ea typeface="Poppins"/>
                <a:cs typeface="Poppins"/>
                <a:sym typeface="Poppins"/>
              </a:rPr>
              <a:t>Oxford Professor Derek Parfit 2011 </a:t>
            </a:r>
            <a:r>
              <a:rPr lang="en-US" sz="3200" i="1" dirty="0">
                <a:solidFill>
                  <a:srgbClr val="FFFFFF"/>
                </a:solidFill>
                <a:latin typeface="Poppins"/>
                <a:ea typeface="Poppins"/>
                <a:cs typeface="Poppins"/>
                <a:sym typeface="Poppins"/>
              </a:rPr>
              <a:t>On What Matters</a:t>
            </a:r>
          </a:p>
          <a:p>
            <a:pPr algn="ctr">
              <a:lnSpc>
                <a:spcPts val="7699"/>
              </a:lnSpc>
            </a:pPr>
            <a:endParaRPr lang="en-US" sz="4800" dirty="0">
              <a:solidFill>
                <a:srgbClr val="FFFFFF"/>
              </a:solidFill>
              <a:latin typeface="Poppins"/>
              <a:ea typeface="Poppins"/>
              <a:cs typeface="Poppins"/>
              <a:sym typeface="Poppins"/>
            </a:endParaRPr>
          </a:p>
        </p:txBody>
      </p:sp>
      <p:sp>
        <p:nvSpPr>
          <p:cNvPr id="6" name="TextBox 6">
            <a:extLst>
              <a:ext uri="{FF2B5EF4-FFF2-40B4-BE49-F238E27FC236}">
                <a16:creationId xmlns:a16="http://schemas.microsoft.com/office/drawing/2014/main" id="{77B6CE82-3A33-1FCD-27DE-422B03C74B6D}"/>
              </a:ext>
            </a:extLst>
          </p:cNvPr>
          <p:cNvSpPr txBox="1"/>
          <p:nvPr/>
        </p:nvSpPr>
        <p:spPr>
          <a:xfrm>
            <a:off x="1295400" y="2705100"/>
            <a:ext cx="14877803" cy="6832640"/>
          </a:xfrm>
          <a:prstGeom prst="rect">
            <a:avLst/>
          </a:prstGeom>
        </p:spPr>
        <p:txBody>
          <a:bodyPr lIns="0" tIns="0" rIns="0" bIns="0" rtlCol="0" anchor="t">
            <a:spAutoFit/>
          </a:bodyPr>
          <a:lstStyle/>
          <a:p>
            <a:r>
              <a:rPr lang="en-US" sz="3600" b="0" i="0" u="none" strike="noStrike" dirty="0">
                <a:solidFill>
                  <a:srgbClr val="000000"/>
                </a:solidFill>
                <a:effectLst/>
                <a:latin typeface="Arial" panose="020B0604020202020204" pitchFamily="34" charset="0"/>
              </a:rPr>
              <a:t>“</a:t>
            </a:r>
            <a:r>
              <a:rPr lang="en-US" sz="3600" b="1" i="0" u="none" strike="noStrike" dirty="0">
                <a:solidFill>
                  <a:srgbClr val="000000"/>
                </a:solidFill>
                <a:effectLst/>
                <a:latin typeface="Arial" panose="020B0604020202020204" pitchFamily="34" charset="0"/>
              </a:rPr>
              <a:t>We live during the hinge of history.</a:t>
            </a:r>
            <a:r>
              <a:rPr lang="en-US" sz="3600" b="0" i="0" u="none" strike="noStrike" dirty="0">
                <a:solidFill>
                  <a:srgbClr val="000000"/>
                </a:solidFill>
                <a:effectLst/>
                <a:latin typeface="Arial" panose="020B0604020202020204" pitchFamily="34" charset="0"/>
              </a:rPr>
              <a:t>  </a:t>
            </a:r>
          </a:p>
          <a:p>
            <a:endParaRPr lang="en-US" sz="3600" dirty="0">
              <a:solidFill>
                <a:srgbClr val="000000"/>
              </a:solidFill>
              <a:latin typeface="Arial" panose="020B0604020202020204" pitchFamily="34" charset="0"/>
            </a:endParaRPr>
          </a:p>
          <a:p>
            <a:r>
              <a:rPr lang="en-US" sz="3600" b="0" i="0" u="none" strike="noStrike" dirty="0">
                <a:solidFill>
                  <a:srgbClr val="000000"/>
                </a:solidFill>
                <a:effectLst/>
                <a:latin typeface="Arial" panose="020B0604020202020204" pitchFamily="34" charset="0"/>
              </a:rPr>
              <a:t>Given the scientific and technological discoveries of the last two centuries, the world has never changed as fast.  We shall soon have greater powers to transform, not only our surroundings, but ourselves and our successors.  </a:t>
            </a:r>
          </a:p>
          <a:p>
            <a:endParaRPr lang="en-US" sz="3600" dirty="0">
              <a:solidFill>
                <a:srgbClr val="000000"/>
              </a:solidFill>
              <a:latin typeface="Arial" panose="020B0604020202020204" pitchFamily="34" charset="0"/>
            </a:endParaRPr>
          </a:p>
          <a:p>
            <a:r>
              <a:rPr lang="en-US" sz="3600" b="1" i="0" u="none" strike="noStrike" dirty="0">
                <a:solidFill>
                  <a:srgbClr val="000000"/>
                </a:solidFill>
                <a:effectLst/>
                <a:latin typeface="Arial" panose="020B0604020202020204" pitchFamily="34" charset="0"/>
              </a:rPr>
              <a:t>If we act wisely in the next few centuries, humanity will survive its most dangerous and decisive period.</a:t>
            </a:r>
            <a:r>
              <a:rPr lang="en-US" sz="3600" b="0" i="0" u="none" strike="noStrike" dirty="0">
                <a:solidFill>
                  <a:srgbClr val="000000"/>
                </a:solidFill>
                <a:effectLst/>
                <a:latin typeface="Arial" panose="020B0604020202020204" pitchFamily="34" charset="0"/>
              </a:rPr>
              <a:t>  Our descendants could, if necessary, go elsewhere, spreading through this galaxy.”</a:t>
            </a:r>
          </a:p>
          <a:p>
            <a:endParaRPr lang="en-US" sz="2800" dirty="0">
              <a:solidFill>
                <a:srgbClr val="000000"/>
              </a:solidFill>
              <a:latin typeface="Arial" panose="020B0604020202020204" pitchFamily="34" charset="0"/>
            </a:endParaRPr>
          </a:p>
          <a:p>
            <a:r>
              <a:rPr lang="en-US" sz="2800" b="0" i="1" u="none" strike="noStrike" dirty="0">
                <a:solidFill>
                  <a:srgbClr val="000000"/>
                </a:solidFill>
                <a:effectLst/>
                <a:latin typeface="Arial" panose="020B0604020202020204" pitchFamily="34" charset="0"/>
              </a:rPr>
              <a:t>Oxford professors Derek Parfit who wrote in the final pages of On What Matters (2011) </a:t>
            </a:r>
            <a:endParaRPr lang="en-US" sz="2800" b="0" i="1" dirty="0">
              <a:effectLst/>
            </a:endParaRPr>
          </a:p>
          <a:p>
            <a:r>
              <a:rPr lang="en-US" sz="2800" b="1" dirty="0">
                <a:solidFill>
                  <a:srgbClr val="000000"/>
                </a:solidFill>
                <a:latin typeface="Arial" panose="020B0604020202020204" pitchFamily="34" charset="0"/>
              </a:rPr>
              <a:t> </a:t>
            </a:r>
            <a:endParaRPr lang="en-US" sz="3600" b="1" dirty="0">
              <a:solidFill>
                <a:srgbClr val="000000"/>
              </a:solidFill>
              <a:latin typeface="Arial" panose="020B0604020202020204" pitchFamily="34" charset="0"/>
            </a:endParaRPr>
          </a:p>
        </p:txBody>
      </p:sp>
      <p:sp>
        <p:nvSpPr>
          <p:cNvPr id="7" name="Freeform 7">
            <a:extLst>
              <a:ext uri="{FF2B5EF4-FFF2-40B4-BE49-F238E27FC236}">
                <a16:creationId xmlns:a16="http://schemas.microsoft.com/office/drawing/2014/main" id="{F13EC098-38A2-31A3-E247-F1A730808575}"/>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22899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101D5-0DC2-FEF9-540A-6D55C0B8A48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90382DA-9F6D-CB0B-18C9-6E1BDC5F36C7}"/>
              </a:ext>
            </a:extLst>
          </p:cNvPr>
          <p:cNvGrpSpPr/>
          <p:nvPr/>
        </p:nvGrpSpPr>
        <p:grpSpPr>
          <a:xfrm>
            <a:off x="457200" y="486956"/>
            <a:ext cx="13510833" cy="1827264"/>
            <a:chOff x="0" y="0"/>
            <a:chExt cx="3558409" cy="481255"/>
          </a:xfrm>
        </p:grpSpPr>
        <p:sp>
          <p:nvSpPr>
            <p:cNvPr id="3" name="Freeform 3">
              <a:extLst>
                <a:ext uri="{FF2B5EF4-FFF2-40B4-BE49-F238E27FC236}">
                  <a16:creationId xmlns:a16="http://schemas.microsoft.com/office/drawing/2014/main" id="{CC1F4CB0-69DB-7347-C8F7-3DD59C12E76A}"/>
                </a:ext>
              </a:extLst>
            </p:cNvPr>
            <p:cNvSpPr/>
            <p:nvPr/>
          </p:nvSpPr>
          <p:spPr>
            <a:xfrm>
              <a:off x="0" y="0"/>
              <a:ext cx="3558409" cy="481255"/>
            </a:xfrm>
            <a:custGeom>
              <a:avLst/>
              <a:gdLst/>
              <a:ahLst/>
              <a:cxnLst/>
              <a:rect l="l" t="t" r="r" b="b"/>
              <a:pathLst>
                <a:path w="3558409" h="481255">
                  <a:moveTo>
                    <a:pt x="0" y="0"/>
                  </a:moveTo>
                  <a:lnTo>
                    <a:pt x="3558409" y="0"/>
                  </a:lnTo>
                  <a:lnTo>
                    <a:pt x="3558409" y="481255"/>
                  </a:lnTo>
                  <a:lnTo>
                    <a:pt x="0" y="481255"/>
                  </a:lnTo>
                  <a:close/>
                </a:path>
              </a:pathLst>
            </a:custGeom>
            <a:solidFill>
              <a:srgbClr val="438CC8"/>
            </a:solidFill>
          </p:spPr>
          <p:txBody>
            <a:bodyPr/>
            <a:lstStyle/>
            <a:p>
              <a:endParaRPr lang="en-US"/>
            </a:p>
          </p:txBody>
        </p:sp>
        <p:sp>
          <p:nvSpPr>
            <p:cNvPr id="4" name="TextBox 4">
              <a:extLst>
                <a:ext uri="{FF2B5EF4-FFF2-40B4-BE49-F238E27FC236}">
                  <a16:creationId xmlns:a16="http://schemas.microsoft.com/office/drawing/2014/main" id="{17C0E922-F76A-4CA5-5B0F-1923D1971F6F}"/>
                </a:ext>
              </a:extLst>
            </p:cNvPr>
            <p:cNvSpPr txBox="1"/>
            <p:nvPr/>
          </p:nvSpPr>
          <p:spPr>
            <a:xfrm>
              <a:off x="0" y="-38100"/>
              <a:ext cx="3558409" cy="519355"/>
            </a:xfrm>
            <a:prstGeom prst="rect">
              <a:avLst/>
            </a:prstGeom>
          </p:spPr>
          <p:txBody>
            <a:bodyPr lIns="50800" tIns="50800" rIns="50800" bIns="50800" rtlCol="0" anchor="ctr"/>
            <a:lstStyle/>
            <a:p>
              <a:pPr algn="ctr">
                <a:lnSpc>
                  <a:spcPts val="2520"/>
                </a:lnSpc>
              </a:pPr>
              <a:endParaRPr/>
            </a:p>
          </p:txBody>
        </p:sp>
      </p:grpSp>
      <p:sp>
        <p:nvSpPr>
          <p:cNvPr id="5" name="TextBox 5">
            <a:extLst>
              <a:ext uri="{FF2B5EF4-FFF2-40B4-BE49-F238E27FC236}">
                <a16:creationId xmlns:a16="http://schemas.microsoft.com/office/drawing/2014/main" id="{87C6563E-7B71-8427-05DA-BE2F982FADF7}"/>
              </a:ext>
            </a:extLst>
          </p:cNvPr>
          <p:cNvSpPr txBox="1"/>
          <p:nvPr/>
        </p:nvSpPr>
        <p:spPr>
          <a:xfrm>
            <a:off x="592275" y="374650"/>
            <a:ext cx="12918557" cy="2900153"/>
          </a:xfrm>
          <a:prstGeom prst="rect">
            <a:avLst/>
          </a:prstGeom>
        </p:spPr>
        <p:txBody>
          <a:bodyPr wrap="square" lIns="0" tIns="0" rIns="0" bIns="0" rtlCol="0" anchor="t">
            <a:spAutoFit/>
          </a:bodyPr>
          <a:lstStyle/>
          <a:p>
            <a:pPr algn="ctr">
              <a:lnSpc>
                <a:spcPts val="7699"/>
              </a:lnSpc>
            </a:pPr>
            <a:r>
              <a:rPr lang="en-US" sz="4800" dirty="0">
                <a:solidFill>
                  <a:srgbClr val="FFFFFF"/>
                </a:solidFill>
                <a:latin typeface="Poppins"/>
                <a:ea typeface="Poppins"/>
                <a:cs typeface="Poppins"/>
                <a:sym typeface="Poppins"/>
              </a:rPr>
              <a:t>Living at the Hinge of History</a:t>
            </a:r>
            <a:br>
              <a:rPr lang="en-US" sz="4800" dirty="0">
                <a:solidFill>
                  <a:srgbClr val="FFFFFF"/>
                </a:solidFill>
                <a:latin typeface="Poppins"/>
                <a:ea typeface="Poppins"/>
                <a:cs typeface="Poppins"/>
                <a:sym typeface="Poppins"/>
              </a:rPr>
            </a:br>
            <a:r>
              <a:rPr lang="en-US" sz="2800" dirty="0">
                <a:solidFill>
                  <a:srgbClr val="FFFFFF"/>
                </a:solidFill>
                <a:latin typeface="Poppins"/>
                <a:ea typeface="Poppins"/>
                <a:cs typeface="Poppins"/>
                <a:sym typeface="Poppins"/>
              </a:rPr>
              <a:t>Derek Parfit Oxford Union Speech 2015 </a:t>
            </a:r>
          </a:p>
          <a:p>
            <a:pPr algn="ctr">
              <a:lnSpc>
                <a:spcPts val="7699"/>
              </a:lnSpc>
            </a:pPr>
            <a:endParaRPr lang="en-US" sz="4800" dirty="0">
              <a:solidFill>
                <a:srgbClr val="FFFFFF"/>
              </a:solidFill>
              <a:latin typeface="Poppins"/>
              <a:ea typeface="Poppins"/>
              <a:cs typeface="Poppins"/>
              <a:sym typeface="Poppins"/>
            </a:endParaRPr>
          </a:p>
        </p:txBody>
      </p:sp>
      <p:sp>
        <p:nvSpPr>
          <p:cNvPr id="6" name="TextBox 6">
            <a:extLst>
              <a:ext uri="{FF2B5EF4-FFF2-40B4-BE49-F238E27FC236}">
                <a16:creationId xmlns:a16="http://schemas.microsoft.com/office/drawing/2014/main" id="{E900107F-F3AD-1282-1605-3AB5D7CC038C}"/>
              </a:ext>
            </a:extLst>
          </p:cNvPr>
          <p:cNvSpPr txBox="1"/>
          <p:nvPr/>
        </p:nvSpPr>
        <p:spPr>
          <a:xfrm>
            <a:off x="1295400" y="2705100"/>
            <a:ext cx="14877803" cy="5724644"/>
          </a:xfrm>
          <a:prstGeom prst="rect">
            <a:avLst/>
          </a:prstGeom>
        </p:spPr>
        <p:txBody>
          <a:bodyPr lIns="0" tIns="0" rIns="0" bIns="0" rtlCol="0" anchor="t">
            <a:spAutoFit/>
          </a:bodyPr>
          <a:lstStyle/>
          <a:p>
            <a:endParaRPr lang="en-US" sz="3600" dirty="0">
              <a:solidFill>
                <a:srgbClr val="000000"/>
              </a:solidFill>
              <a:latin typeface="Arial" panose="020B0604020202020204" pitchFamily="34" charset="0"/>
            </a:endParaRPr>
          </a:p>
          <a:p>
            <a:pPr rtl="0"/>
            <a:r>
              <a:rPr lang="en-US" sz="3600" b="1" i="0" u="none" strike="noStrike" dirty="0">
                <a:solidFill>
                  <a:srgbClr val="000000"/>
                </a:solidFill>
                <a:effectLst/>
                <a:latin typeface="Arial" panose="020B0604020202020204" pitchFamily="34" charset="0"/>
              </a:rPr>
              <a:t>“I think that we are living now at the most critical part of human history.</a:t>
            </a:r>
            <a:r>
              <a:rPr lang="en-US" sz="3600" b="0" i="0" u="none" strike="noStrike" dirty="0">
                <a:solidFill>
                  <a:srgbClr val="000000"/>
                </a:solidFill>
                <a:effectLst/>
                <a:latin typeface="Arial" panose="020B0604020202020204" pitchFamily="34" charset="0"/>
              </a:rPr>
              <a:t>  The twentieth century I think was the best and worst of all centuries so far, </a:t>
            </a:r>
            <a:r>
              <a:rPr lang="en-US" sz="4000" b="1" i="0" u="none" strike="noStrike" dirty="0">
                <a:solidFill>
                  <a:srgbClr val="000000"/>
                </a:solidFill>
                <a:effectLst/>
                <a:latin typeface="Arial" panose="020B0604020202020204" pitchFamily="34" charset="0"/>
              </a:rPr>
              <a:t>but it now seems fairly likely that there are no intelligent beings anywhere else in the observable universe.  </a:t>
            </a:r>
          </a:p>
          <a:p>
            <a:pPr rtl="0"/>
            <a:endParaRPr lang="en-US" sz="4000" b="1" dirty="0">
              <a:solidFill>
                <a:srgbClr val="000000"/>
              </a:solidFill>
              <a:latin typeface="Arial" panose="020B0604020202020204" pitchFamily="34" charset="0"/>
            </a:endParaRPr>
          </a:p>
          <a:p>
            <a:pPr rtl="0"/>
            <a:r>
              <a:rPr lang="en-US" sz="3600" b="1" i="0" u="none" strike="noStrike" dirty="0">
                <a:solidFill>
                  <a:srgbClr val="000000"/>
                </a:solidFill>
                <a:effectLst/>
                <a:latin typeface="Arial" panose="020B0604020202020204" pitchFamily="34" charset="0"/>
              </a:rPr>
              <a:t>Now, if that’s true, we may be living in the most critical part of the history of the universe…</a:t>
            </a:r>
          </a:p>
          <a:p>
            <a:endParaRPr lang="en-US" sz="3600" b="0" i="0" u="none" strike="noStrike" dirty="0">
              <a:solidFill>
                <a:srgbClr val="000000"/>
              </a:solidFill>
              <a:effectLst/>
              <a:latin typeface="Arial" panose="020B0604020202020204" pitchFamily="34" charset="0"/>
            </a:endParaRPr>
          </a:p>
          <a:p>
            <a:endParaRPr lang="en-US" sz="3600" dirty="0">
              <a:solidFill>
                <a:srgbClr val="000000"/>
              </a:solidFill>
              <a:latin typeface="Arial" panose="020B0604020202020204" pitchFamily="34" charset="0"/>
            </a:endParaRPr>
          </a:p>
        </p:txBody>
      </p:sp>
      <p:sp>
        <p:nvSpPr>
          <p:cNvPr id="7" name="Freeform 7">
            <a:extLst>
              <a:ext uri="{FF2B5EF4-FFF2-40B4-BE49-F238E27FC236}">
                <a16:creationId xmlns:a16="http://schemas.microsoft.com/office/drawing/2014/main" id="{B93DD0B5-343D-8356-EB64-CF2668B3E86E}"/>
              </a:ext>
            </a:extLst>
          </p:cNvPr>
          <p:cNvSpPr/>
          <p:nvPr/>
        </p:nvSpPr>
        <p:spPr>
          <a:xfrm>
            <a:off x="16457620" y="0"/>
            <a:ext cx="1830380" cy="1688089"/>
          </a:xfrm>
          <a:custGeom>
            <a:avLst/>
            <a:gdLst/>
            <a:ahLst/>
            <a:cxnLst/>
            <a:rect l="l" t="t" r="r" b="b"/>
            <a:pathLst>
              <a:path w="1830380" h="1688089">
                <a:moveTo>
                  <a:pt x="0" y="0"/>
                </a:moveTo>
                <a:lnTo>
                  <a:pt x="1830380" y="0"/>
                </a:lnTo>
                <a:lnTo>
                  <a:pt x="1830380" y="1688089"/>
                </a:lnTo>
                <a:lnTo>
                  <a:pt x="0" y="1688089"/>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599195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13103</TotalTime>
  <Words>1765</Words>
  <Application>Microsoft Macintosh PowerPoint</Application>
  <PresentationFormat>Custom</PresentationFormat>
  <Paragraphs>153</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Arial</vt:lpstr>
      <vt:lpstr>Proxima Nova Bold</vt:lpstr>
      <vt:lpstr>Proxima Nova</vt:lpstr>
      <vt:lpstr>Times New Roman</vt:lpstr>
      <vt:lpstr>Poppins</vt:lpstr>
      <vt:lpstr>Calibri</vt:lpstr>
      <vt:lpstr>museo-sans</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RYE Presentation- US_2025 v2 - THE GREAT TRANSITION</dc:title>
  <cp:lastModifiedBy>Joe Carvin</cp:lastModifiedBy>
  <cp:revision>13</cp:revision>
  <dcterms:created xsi:type="dcterms:W3CDTF">2006-08-16T00:00:00Z</dcterms:created>
  <dcterms:modified xsi:type="dcterms:W3CDTF">2026-03-08T22:19:20Z</dcterms:modified>
  <dc:identifier>DAG1UCnzvvQ</dc:identifier>
</cp:coreProperties>
</file>